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74" r:id="rId11"/>
    <p:sldId id="266" r:id="rId12"/>
    <p:sldId id="267" r:id="rId13"/>
    <p:sldId id="275" r:id="rId14"/>
    <p:sldId id="276" r:id="rId15"/>
    <p:sldId id="264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Poppins Semi-Bold" charset="0"/>
      <p:regular r:id="rId27"/>
    </p:embeddedFont>
    <p:embeddedFont>
      <p:font typeface="Poppins Bold" charset="0"/>
      <p:regular r:id="rId28"/>
    </p:embeddedFont>
    <p:embeddedFont>
      <p:font typeface="Poppins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364" autoAdjust="0"/>
  </p:normalViewPr>
  <p:slideViewPr>
    <p:cSldViewPr>
      <p:cViewPr varScale="1">
        <p:scale>
          <a:sx n="40" d="100"/>
          <a:sy n="40" d="100"/>
        </p:scale>
        <p:origin x="-66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63.svg"/><Relationship Id="rId26" Type="http://schemas.openxmlformats.org/officeDocument/2006/relationships/image" Target="../media/image55.png"/><Relationship Id="rId3" Type="http://schemas.openxmlformats.org/officeDocument/2006/relationships/image" Target="../media/image2.svg"/><Relationship Id="rId21" Type="http://schemas.openxmlformats.org/officeDocument/2006/relationships/image" Target="../media/image52.png"/><Relationship Id="rId7" Type="http://schemas.openxmlformats.org/officeDocument/2006/relationships/image" Target="../media/image13.sv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24" Type="http://schemas.openxmlformats.org/officeDocument/2006/relationships/image" Target="../media/image69.svg"/><Relationship Id="rId5" Type="http://schemas.openxmlformats.org/officeDocument/2006/relationships/image" Target="../media/image55.sv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7.svg"/><Relationship Id="rId14" Type="http://schemas.openxmlformats.org/officeDocument/2006/relationships/image" Target="../media/image59.svg"/><Relationship Id="rId22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9.svg"/><Relationship Id="rId26" Type="http://schemas.openxmlformats.org/officeDocument/2006/relationships/image" Target="../media/image67.png"/><Relationship Id="rId3" Type="http://schemas.openxmlformats.org/officeDocument/2006/relationships/image" Target="../media/image2.svg"/><Relationship Id="rId21" Type="http://schemas.openxmlformats.org/officeDocument/2006/relationships/image" Target="../media/image64.png"/><Relationship Id="rId7" Type="http://schemas.openxmlformats.org/officeDocument/2006/relationships/image" Target="../media/image16.svg"/><Relationship Id="rId12" Type="http://schemas.openxmlformats.org/officeDocument/2006/relationships/image" Target="../media/image73.svg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57.svg"/><Relationship Id="rId5" Type="http://schemas.openxmlformats.org/officeDocument/2006/relationships/image" Target="../media/image13.sv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image" Target="../media/image68.png"/><Relationship Id="rId10" Type="http://schemas.openxmlformats.org/officeDocument/2006/relationships/image" Target="../media/image58.png"/><Relationship Id="rId19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75.svg"/><Relationship Id="rId22" Type="http://schemas.openxmlformats.org/officeDocument/2006/relationships/image" Target="../media/image83.svg"/><Relationship Id="rId27" Type="http://schemas.openxmlformats.org/officeDocument/2006/relationships/image" Target="../media/image8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png"/><Relationship Id="rId4" Type="http://schemas.openxmlformats.org/officeDocument/2006/relationships/package" Target="../embeddings/_________Microsoft_Office_Word1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svg"/><Relationship Id="rId7" Type="http://schemas.openxmlformats.org/officeDocument/2006/relationships/image" Target="../media/image90.sv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sv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3.sv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7.jpeg"/><Relationship Id="rId10" Type="http://schemas.openxmlformats.org/officeDocument/2006/relationships/image" Target="../media/image2.sv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9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svg"/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12" Type="http://schemas.openxmlformats.org/officeDocument/2006/relationships/image" Target="../media/image19.png"/><Relationship Id="rId17" Type="http://schemas.openxmlformats.org/officeDocument/2006/relationships/image" Target="../media/image2.svg"/><Relationship Id="rId2" Type="http://schemas.openxmlformats.org/officeDocument/2006/relationships/image" Target="../media/image7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5" Type="http://schemas.openxmlformats.org/officeDocument/2006/relationships/image" Target="../media/image31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3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.svg"/><Relationship Id="rId21" Type="http://schemas.openxmlformats.org/officeDocument/2006/relationships/image" Target="../media/image42.svg"/><Relationship Id="rId7" Type="http://schemas.openxmlformats.org/officeDocument/2006/relationships/image" Target="../media/image16.svg"/><Relationship Id="rId12" Type="http://schemas.openxmlformats.org/officeDocument/2006/relationships/image" Target="../media/image29.png"/><Relationship Id="rId17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5" Type="http://schemas.openxmlformats.org/officeDocument/2006/relationships/image" Target="../media/image36.svg"/><Relationship Id="rId23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openxmlformats.org/officeDocument/2006/relationships/image" Target="../media/image40.sv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4"/>
              <a:stretch>
                <a:fillRect l="-40421" t="-5263" r="-60203" b="-814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729" y="1028700"/>
            <a:ext cx="943289" cy="944469"/>
          </a:xfrm>
          <a:custGeom>
            <a:avLst/>
            <a:gdLst/>
            <a:ahLst/>
            <a:cxnLst/>
            <a:rect l="l" t="t" r="r" b="b"/>
            <a:pathLst>
              <a:path w="943289" h="944469">
                <a:moveTo>
                  <a:pt x="0" y="0"/>
                </a:moveTo>
                <a:lnTo>
                  <a:pt x="943289" y="0"/>
                </a:lnTo>
                <a:lnTo>
                  <a:pt x="943289" y="944469"/>
                </a:lnTo>
                <a:lnTo>
                  <a:pt x="0" y="94446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7056" y="8784680"/>
            <a:ext cx="943289" cy="943289"/>
          </a:xfrm>
          <a:custGeom>
            <a:avLst/>
            <a:gdLst/>
            <a:ahLst/>
            <a:cxnLst/>
            <a:rect l="l" t="t" r="r" b="b"/>
            <a:pathLst>
              <a:path w="943289" h="943289">
                <a:moveTo>
                  <a:pt x="0" y="0"/>
                </a:moveTo>
                <a:lnTo>
                  <a:pt x="943288" y="0"/>
                </a:lnTo>
                <a:lnTo>
                  <a:pt x="943288" y="943288"/>
                </a:lnTo>
                <a:lnTo>
                  <a:pt x="0" y="94328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25081" y="8609483"/>
            <a:ext cx="4809990" cy="101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1"/>
              </a:lnSpc>
            </a:pPr>
            <a:r>
              <a:rPr lang="en-US" sz="3387">
                <a:solidFill>
                  <a:srgbClr val="000000"/>
                </a:solidFill>
                <a:latin typeface="Poppins Semi-Bold"/>
              </a:rPr>
              <a:t>Вище професійне училище № 17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4727" y="3208031"/>
            <a:ext cx="778066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1"/>
              </a:lnSpc>
            </a:pPr>
            <a:r>
              <a:rPr lang="en-US" sz="4580" dirty="0" err="1">
                <a:solidFill>
                  <a:srgbClr val="000000"/>
                </a:solidFill>
                <a:latin typeface="Poppins Bold"/>
              </a:rPr>
              <a:t>Звіт</a:t>
            </a:r>
            <a:r>
              <a:rPr lang="en-US" sz="458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80" dirty="0" err="1">
                <a:solidFill>
                  <a:srgbClr val="000000"/>
                </a:solidFill>
                <a:latin typeface="Poppins Bold"/>
              </a:rPr>
              <a:t>голови</a:t>
            </a:r>
            <a:r>
              <a:rPr lang="en-US" sz="458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ru-RU" sz="4580" dirty="0" smtClean="0">
                <a:solidFill>
                  <a:srgbClr val="000000"/>
                </a:solidFill>
                <a:latin typeface="Poppins Bold"/>
              </a:rPr>
              <a:t>методично</a:t>
            </a:r>
            <a:r>
              <a:rPr lang="uk-UA" sz="4580" dirty="0" smtClean="0">
                <a:solidFill>
                  <a:srgbClr val="000000"/>
                </a:solidFill>
                <a:latin typeface="Poppins Bold"/>
              </a:rPr>
              <a:t>ї</a:t>
            </a:r>
            <a:r>
              <a:rPr lang="en-US" sz="4580" dirty="0" smtClean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80" dirty="0" err="1">
                <a:solidFill>
                  <a:srgbClr val="000000"/>
                </a:solidFill>
                <a:latin typeface="Poppins Bold"/>
              </a:rPr>
              <a:t>комісії</a:t>
            </a:r>
            <a:r>
              <a:rPr lang="en-US" sz="458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80" dirty="0" err="1">
                <a:solidFill>
                  <a:srgbClr val="000000"/>
                </a:solidFill>
                <a:latin typeface="Poppins Bold"/>
              </a:rPr>
              <a:t>інформаційних</a:t>
            </a:r>
            <a:r>
              <a:rPr lang="en-US" sz="458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80" dirty="0" err="1">
                <a:solidFill>
                  <a:srgbClr val="000000"/>
                </a:solidFill>
                <a:latin typeface="Poppins Bold"/>
              </a:rPr>
              <a:t>технологій</a:t>
            </a:r>
            <a:endParaRPr lang="en-US" sz="4580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08806" y="5075067"/>
            <a:ext cx="6979151" cy="214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7123">
                <a:solidFill>
                  <a:srgbClr val="0E8388"/>
                </a:solidFill>
                <a:latin typeface="Poppins Bold"/>
              </a:rPr>
              <a:t>Галаницької Ольги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2175" y="7285010"/>
            <a:ext cx="6372413" cy="4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979" spc="128" dirty="0" err="1">
                <a:solidFill>
                  <a:srgbClr val="000000"/>
                </a:solidFill>
                <a:latin typeface="Poppins Semi-Bold"/>
              </a:rPr>
              <a:t>За</a:t>
            </a:r>
            <a:r>
              <a:rPr lang="en-US" sz="2979" spc="128" dirty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2979" spc="128" dirty="0" smtClean="0">
                <a:solidFill>
                  <a:srgbClr val="000000"/>
                </a:solidFill>
                <a:latin typeface="Poppins Semi-Bold"/>
              </a:rPr>
              <a:t>202</a:t>
            </a:r>
            <a:r>
              <a:rPr lang="ru-RU" sz="2979" spc="128" dirty="0">
                <a:solidFill>
                  <a:srgbClr val="000000"/>
                </a:solidFill>
                <a:latin typeface="Poppins Semi-Bold"/>
              </a:rPr>
              <a:t>4</a:t>
            </a:r>
            <a:r>
              <a:rPr lang="en-US" sz="2979" spc="128" dirty="0" smtClean="0">
                <a:solidFill>
                  <a:srgbClr val="000000"/>
                </a:solidFill>
                <a:latin typeface="Poppins Semi-Bold"/>
              </a:rPr>
              <a:t>-202</a:t>
            </a:r>
            <a:r>
              <a:rPr lang="ru-RU" sz="2979" spc="128" dirty="0" smtClean="0">
                <a:solidFill>
                  <a:srgbClr val="000000"/>
                </a:solidFill>
                <a:latin typeface="Poppins Semi-Bold"/>
              </a:rPr>
              <a:t>5</a:t>
            </a:r>
            <a:r>
              <a:rPr lang="en-US" sz="2979" spc="128" dirty="0" smtClean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2979" spc="128" dirty="0" err="1">
                <a:solidFill>
                  <a:srgbClr val="000000"/>
                </a:solidFill>
                <a:latin typeface="Poppins Semi-Bold"/>
              </a:rPr>
              <a:t>навчальний</a:t>
            </a:r>
            <a:r>
              <a:rPr lang="en-US" sz="2979" spc="128" dirty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2979" spc="128" dirty="0" err="1">
                <a:solidFill>
                  <a:srgbClr val="000000"/>
                </a:solidFill>
                <a:latin typeface="Poppins Semi-Bold"/>
              </a:rPr>
              <a:t>рік</a:t>
            </a:r>
            <a:endParaRPr lang="en-US" sz="2979" spc="128" dirty="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3553407" y="157102"/>
            <a:ext cx="3003304" cy="3003304"/>
          </a:xfrm>
          <a:custGeom>
            <a:avLst/>
            <a:gdLst/>
            <a:ahLst/>
            <a:cxnLst/>
            <a:rect l="l" t="t" r="r" b="b"/>
            <a:pathLst>
              <a:path w="3003304" h="3003304">
                <a:moveTo>
                  <a:pt x="0" y="0"/>
                </a:moveTo>
                <a:lnTo>
                  <a:pt x="3003304" y="0"/>
                </a:lnTo>
                <a:lnTo>
                  <a:pt x="3003304" y="3003304"/>
                </a:lnTo>
                <a:lnTo>
                  <a:pt x="0" y="3003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2831374" y="627017"/>
            <a:ext cx="14137277" cy="1371600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12.02.2025 року Відкритий бінарний урок  на тему 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Цифрові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дизайну з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редактора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Canva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071" t="-532" r="10912" b="2729"/>
          <a:stretch/>
        </p:blipFill>
        <p:spPr>
          <a:xfrm>
            <a:off x="8699864" y="4873373"/>
            <a:ext cx="9588137" cy="5413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473" t="3814" r="12117"/>
          <a:stretch/>
        </p:blipFill>
        <p:spPr>
          <a:xfrm>
            <a:off x="470264" y="1505451"/>
            <a:ext cx="9584306" cy="5430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975" r="9406" b="5336"/>
          <a:stretch/>
        </p:blipFill>
        <p:spPr>
          <a:xfrm>
            <a:off x="466433" y="6018753"/>
            <a:ext cx="7869099" cy="4268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998" y="1414127"/>
            <a:ext cx="3757287" cy="518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42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023930" y="-15651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122407" y="-24468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16791"/>
            <a:ext cx="6539603" cy="6441509"/>
          </a:xfrm>
          <a:custGeom>
            <a:avLst/>
            <a:gdLst/>
            <a:ahLst/>
            <a:cxnLst/>
            <a:rect l="l" t="t" r="r" b="b"/>
            <a:pathLst>
              <a:path w="6539603" h="6441509">
                <a:moveTo>
                  <a:pt x="0" y="0"/>
                </a:moveTo>
                <a:lnTo>
                  <a:pt x="6539603" y="0"/>
                </a:lnTo>
                <a:lnTo>
                  <a:pt x="6539603" y="6441509"/>
                </a:lnTo>
                <a:lnTo>
                  <a:pt x="0" y="644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05423" y="4380075"/>
            <a:ext cx="2986157" cy="2986157"/>
          </a:xfrm>
          <a:custGeom>
            <a:avLst/>
            <a:gdLst/>
            <a:ahLst/>
            <a:cxnLst/>
            <a:rect l="l" t="t" r="r" b="b"/>
            <a:pathLst>
              <a:path w="2986157" h="2986157">
                <a:moveTo>
                  <a:pt x="0" y="0"/>
                </a:moveTo>
                <a:lnTo>
                  <a:pt x="2986157" y="0"/>
                </a:lnTo>
                <a:lnTo>
                  <a:pt x="2986157" y="2986157"/>
                </a:lnTo>
                <a:lnTo>
                  <a:pt x="0" y="2986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30626" y="4605278"/>
            <a:ext cx="2535752" cy="2535752"/>
          </a:xfrm>
          <a:custGeom>
            <a:avLst/>
            <a:gdLst/>
            <a:ahLst/>
            <a:cxnLst/>
            <a:rect l="l" t="t" r="r" b="b"/>
            <a:pathLst>
              <a:path w="2535752" h="2535752">
                <a:moveTo>
                  <a:pt x="0" y="0"/>
                </a:moveTo>
                <a:lnTo>
                  <a:pt x="2535751" y="0"/>
                </a:lnTo>
                <a:lnTo>
                  <a:pt x="2535751" y="2535752"/>
                </a:lnTo>
                <a:lnTo>
                  <a:pt x="0" y="253575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2106" y="4736758"/>
            <a:ext cx="2272791" cy="2272791"/>
          </a:xfrm>
          <a:custGeom>
            <a:avLst/>
            <a:gdLst/>
            <a:ahLst/>
            <a:cxnLst/>
            <a:rect l="l" t="t" r="r" b="b"/>
            <a:pathLst>
              <a:path w="2272791" h="2272791">
                <a:moveTo>
                  <a:pt x="0" y="0"/>
                </a:moveTo>
                <a:lnTo>
                  <a:pt x="2272791" y="0"/>
                </a:lnTo>
                <a:lnTo>
                  <a:pt x="2272791" y="2272791"/>
                </a:lnTo>
                <a:lnTo>
                  <a:pt x="0" y="2272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79231" y="272165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79231" y="3983196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79231" y="534180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79231" y="6700406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79231" y="805720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74371" y="2816791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74371" y="407833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74371" y="5436941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474371" y="679554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74371" y="8152341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29917" y="2872337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29917" y="413388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29917" y="5492487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29917" y="685109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29917" y="8207887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241826" y="3609564"/>
            <a:ext cx="1127195" cy="1127195"/>
          </a:xfrm>
          <a:custGeom>
            <a:avLst/>
            <a:gdLst/>
            <a:ahLst/>
            <a:cxnLst/>
            <a:rect l="l" t="t" r="r" b="b"/>
            <a:pathLst>
              <a:path w="1127195" h="1127195">
                <a:moveTo>
                  <a:pt x="0" y="0"/>
                </a:moveTo>
                <a:lnTo>
                  <a:pt x="1127194" y="0"/>
                </a:lnTo>
                <a:lnTo>
                  <a:pt x="1127194" y="1127194"/>
                </a:lnTo>
                <a:lnTo>
                  <a:pt x="0" y="112719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100269" y="3609564"/>
            <a:ext cx="1097606" cy="1127195"/>
          </a:xfrm>
          <a:custGeom>
            <a:avLst/>
            <a:gdLst/>
            <a:ahLst/>
            <a:cxnLst/>
            <a:rect l="l" t="t" r="r" b="b"/>
            <a:pathLst>
              <a:path w="1097606" h="1127195">
                <a:moveTo>
                  <a:pt x="0" y="0"/>
                </a:moveTo>
                <a:lnTo>
                  <a:pt x="1097606" y="0"/>
                </a:lnTo>
                <a:lnTo>
                  <a:pt x="1097606" y="1127194"/>
                </a:lnTo>
                <a:lnTo>
                  <a:pt x="0" y="1127194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717556" y="6263919"/>
            <a:ext cx="1328361" cy="954760"/>
          </a:xfrm>
          <a:custGeom>
            <a:avLst/>
            <a:gdLst/>
            <a:ahLst/>
            <a:cxnLst/>
            <a:rect l="l" t="t" r="r" b="b"/>
            <a:pathLst>
              <a:path w="1328361" h="954760">
                <a:moveTo>
                  <a:pt x="0" y="0"/>
                </a:moveTo>
                <a:lnTo>
                  <a:pt x="1328361" y="0"/>
                </a:lnTo>
                <a:lnTo>
                  <a:pt x="1328361" y="954759"/>
                </a:lnTo>
                <a:lnTo>
                  <a:pt x="0" y="9547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83360" y="6048633"/>
            <a:ext cx="1364551" cy="1385331"/>
          </a:xfrm>
          <a:custGeom>
            <a:avLst/>
            <a:gdLst/>
            <a:ahLst/>
            <a:cxnLst/>
            <a:rect l="l" t="t" r="r" b="b"/>
            <a:pathLst>
              <a:path w="1364551" h="1385331">
                <a:moveTo>
                  <a:pt x="0" y="0"/>
                </a:moveTo>
                <a:lnTo>
                  <a:pt x="1364552" y="0"/>
                </a:lnTo>
                <a:lnTo>
                  <a:pt x="1364552" y="1385331"/>
                </a:lnTo>
                <a:lnTo>
                  <a:pt x="0" y="138533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783308" y="7439182"/>
            <a:ext cx="1230060" cy="1248792"/>
          </a:xfrm>
          <a:custGeom>
            <a:avLst/>
            <a:gdLst/>
            <a:ahLst/>
            <a:cxnLst/>
            <a:rect l="l" t="t" r="r" b="b"/>
            <a:pathLst>
              <a:path w="1230060" h="1248792">
                <a:moveTo>
                  <a:pt x="0" y="0"/>
                </a:moveTo>
                <a:lnTo>
                  <a:pt x="1230060" y="0"/>
                </a:lnTo>
                <a:lnTo>
                  <a:pt x="1230060" y="1248792"/>
                </a:lnTo>
                <a:lnTo>
                  <a:pt x="0" y="1248792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3644493" y="4863358"/>
            <a:ext cx="1368875" cy="1808422"/>
          </a:xfrm>
          <a:custGeom>
            <a:avLst/>
            <a:gdLst/>
            <a:ahLst/>
            <a:cxnLst/>
            <a:rect l="l" t="t" r="r" b="b"/>
            <a:pathLst>
              <a:path w="1368875" h="1808422">
                <a:moveTo>
                  <a:pt x="0" y="0"/>
                </a:moveTo>
                <a:lnTo>
                  <a:pt x="1368875" y="0"/>
                </a:lnTo>
                <a:lnTo>
                  <a:pt x="1368875" y="1808423"/>
                </a:lnTo>
                <a:lnTo>
                  <a:pt x="0" y="180842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760261" y="1750230"/>
            <a:ext cx="3276154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E8388"/>
                </a:solidFill>
                <a:latin typeface="Poppins Bold"/>
              </a:rPr>
              <a:t>Тетяна</a:t>
            </a:r>
            <a:r>
              <a:rPr lang="en-US" sz="3099" dirty="0">
                <a:solidFill>
                  <a:srgbClr val="0E8388"/>
                </a:solidFill>
                <a:latin typeface="Poppins Bold"/>
              </a:rPr>
              <a:t> КОСТІНА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6"/>
          <a:srcRect t="26287" r="6756"/>
          <a:stretch/>
        </p:blipFill>
        <p:spPr>
          <a:xfrm>
            <a:off x="10091047" y="1395363"/>
            <a:ext cx="8017244" cy="8446258"/>
          </a:xfrm>
          <a:prstGeom prst="rect">
            <a:avLst/>
          </a:prstGeom>
        </p:spPr>
      </p:pic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3878728"/>
              </p:ext>
            </p:extLst>
          </p:nvPr>
        </p:nvGraphicFramePr>
        <p:xfrm>
          <a:off x="3505200" y="468066"/>
          <a:ext cx="12294174" cy="11740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49768">
                  <a:extLst>
                    <a:ext uri="{9D8B030D-6E8A-4147-A177-3AD203B41FA5}">
                      <a16:colId xmlns:a16="http://schemas.microsoft.com/office/drawing/2014/main" xmlns="" val="3157786309"/>
                    </a:ext>
                  </a:extLst>
                </a:gridCol>
                <a:gridCol w="1520047">
                  <a:extLst>
                    <a:ext uri="{9D8B030D-6E8A-4147-A177-3AD203B41FA5}">
                      <a16:colId xmlns:a16="http://schemas.microsoft.com/office/drawing/2014/main" xmlns="" val="1111131746"/>
                    </a:ext>
                  </a:extLst>
                </a:gridCol>
                <a:gridCol w="4924359">
                  <a:extLst>
                    <a:ext uri="{9D8B030D-6E8A-4147-A177-3AD203B41FA5}">
                      <a16:colId xmlns:a16="http://schemas.microsoft.com/office/drawing/2014/main" xmlns="" val="891653802"/>
                    </a:ext>
                  </a:extLst>
                </a:gridCol>
              </a:tblGrid>
              <a:tr h="847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 Проведення відкритого уроку на тему : «Монтаж мережі, обтиснення мережевого кабелю»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К 24-32/9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Викладач Тетяна </a:t>
                      </a:r>
                      <a:r>
                        <a:rPr lang="uk-UA" sz="2400" dirty="0" err="1">
                          <a:effectLst/>
                        </a:rPr>
                        <a:t>Костіна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Майстер виробничого навчання Дмитро </a:t>
                      </a:r>
                      <a:r>
                        <a:rPr lang="uk-UA" sz="2400" dirty="0" err="1" smtClean="0">
                          <a:effectLst/>
                        </a:rPr>
                        <a:t>Татаринцев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8819459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615377" y="-129858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43650" y="2776541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35086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84924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49053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73267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34015" y="296690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25451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5288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5" y="0"/>
                </a:lnTo>
                <a:lnTo>
                  <a:pt x="2143485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39418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63632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45156" y="307804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36592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86430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650559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74773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28078" y="2777103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823218" y="2872243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878764" y="2927789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728078" y="4095384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6"/>
                </a:lnTo>
                <a:lnTo>
                  <a:pt x="0" y="1261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823218" y="4190524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878764" y="424607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4"/>
                </a:lnTo>
                <a:lnTo>
                  <a:pt x="0" y="960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728078" y="5413666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823218" y="550880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878764" y="556435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728078" y="6731948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823218" y="6827088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878764" y="6882634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728078" y="8050229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6"/>
                </a:lnTo>
                <a:lnTo>
                  <a:pt x="0" y="1261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823218" y="8145369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878764" y="8200915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4"/>
                </a:lnTo>
                <a:lnTo>
                  <a:pt x="0" y="960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158673" y="3345452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199889" y="4885488"/>
            <a:ext cx="1094283" cy="1300782"/>
          </a:xfrm>
          <a:custGeom>
            <a:avLst/>
            <a:gdLst/>
            <a:ahLst/>
            <a:cxnLst/>
            <a:rect l="l" t="t" r="r" b="b"/>
            <a:pathLst>
              <a:path w="1094283" h="1300782">
                <a:moveTo>
                  <a:pt x="0" y="0"/>
                </a:moveTo>
                <a:lnTo>
                  <a:pt x="1094283" y="0"/>
                </a:lnTo>
                <a:lnTo>
                  <a:pt x="1094283" y="1300782"/>
                </a:lnTo>
                <a:lnTo>
                  <a:pt x="0" y="1300782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439339" y="4969784"/>
            <a:ext cx="1250071" cy="1250071"/>
          </a:xfrm>
          <a:custGeom>
            <a:avLst/>
            <a:gdLst/>
            <a:ahLst/>
            <a:cxnLst/>
            <a:rect l="l" t="t" r="r" b="b"/>
            <a:pathLst>
              <a:path w="1250071" h="1250071">
                <a:moveTo>
                  <a:pt x="0" y="0"/>
                </a:moveTo>
                <a:lnTo>
                  <a:pt x="1250071" y="0"/>
                </a:lnTo>
                <a:lnTo>
                  <a:pt x="1250071" y="1250071"/>
                </a:lnTo>
                <a:lnTo>
                  <a:pt x="0" y="12500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961574" y="7469448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4458329" y="7522134"/>
            <a:ext cx="1354089" cy="1056190"/>
          </a:xfrm>
          <a:custGeom>
            <a:avLst/>
            <a:gdLst/>
            <a:ahLst/>
            <a:cxnLst/>
            <a:rect l="l" t="t" r="r" b="b"/>
            <a:pathLst>
              <a:path w="1354089" h="1056190">
                <a:moveTo>
                  <a:pt x="0" y="0"/>
                </a:moveTo>
                <a:lnTo>
                  <a:pt x="1354090" y="0"/>
                </a:lnTo>
                <a:lnTo>
                  <a:pt x="1354090" y="1056190"/>
                </a:lnTo>
                <a:lnTo>
                  <a:pt x="0" y="10561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2707632" y="5110390"/>
            <a:ext cx="2253340" cy="2253340"/>
          </a:xfrm>
          <a:custGeom>
            <a:avLst/>
            <a:gdLst/>
            <a:ahLst/>
            <a:cxnLst/>
            <a:rect l="l" t="t" r="r" b="b"/>
            <a:pathLst>
              <a:path w="2253340" h="2253340">
                <a:moveTo>
                  <a:pt x="0" y="0"/>
                </a:moveTo>
                <a:lnTo>
                  <a:pt x="2253339" y="0"/>
                </a:lnTo>
                <a:lnTo>
                  <a:pt x="2253339" y="2253340"/>
                </a:lnTo>
                <a:lnTo>
                  <a:pt x="0" y="2253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877568" y="5280327"/>
            <a:ext cx="1913466" cy="1913466"/>
          </a:xfrm>
          <a:custGeom>
            <a:avLst/>
            <a:gdLst/>
            <a:ahLst/>
            <a:cxnLst/>
            <a:rect l="l" t="t" r="r" b="b"/>
            <a:pathLst>
              <a:path w="1913466" h="1913466">
                <a:moveTo>
                  <a:pt x="0" y="0"/>
                </a:moveTo>
                <a:lnTo>
                  <a:pt x="1913466" y="0"/>
                </a:lnTo>
                <a:lnTo>
                  <a:pt x="1913466" y="1913466"/>
                </a:lnTo>
                <a:lnTo>
                  <a:pt x="0" y="1913466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2976783" y="5379541"/>
            <a:ext cx="1715037" cy="1715037"/>
          </a:xfrm>
          <a:custGeom>
            <a:avLst/>
            <a:gdLst/>
            <a:ahLst/>
            <a:cxnLst/>
            <a:rect l="l" t="t" r="r" b="b"/>
            <a:pathLst>
              <a:path w="1715037" h="1715037">
                <a:moveTo>
                  <a:pt x="0" y="0"/>
                </a:moveTo>
                <a:lnTo>
                  <a:pt x="1715037" y="0"/>
                </a:lnTo>
                <a:lnTo>
                  <a:pt x="1715037" y="1715037"/>
                </a:lnTo>
                <a:lnTo>
                  <a:pt x="0" y="1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3335469" y="5646448"/>
            <a:ext cx="997664" cy="1039233"/>
          </a:xfrm>
          <a:custGeom>
            <a:avLst/>
            <a:gdLst/>
            <a:ahLst/>
            <a:cxnLst/>
            <a:rect l="l" t="t" r="r" b="b"/>
            <a:pathLst>
              <a:path w="997664" h="1039233">
                <a:moveTo>
                  <a:pt x="0" y="0"/>
                </a:moveTo>
                <a:lnTo>
                  <a:pt x="997664" y="0"/>
                </a:lnTo>
                <a:lnTo>
                  <a:pt x="997664" y="1039233"/>
                </a:lnTo>
                <a:lnTo>
                  <a:pt x="0" y="1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788459" y="602064"/>
            <a:ext cx="15506700" cy="1700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ru-RU" sz="3200"/>
              <a:t>Навчально-методичний комплект дидактичних матеріалів з предмету «Технології обробки інформації» можна розмістити на особистій сторінці викладача для використання здобувачами освіти як в очному форматі навчання так і в дистанційному</a:t>
            </a:r>
            <a:endParaRPr lang="en-US" sz="3200" spc="-119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2641306" y="2400485"/>
            <a:ext cx="3381673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E8388"/>
                </a:solidFill>
                <a:latin typeface="Poppins Bold"/>
              </a:rPr>
              <a:t>Тетяна КОСТІНА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8"/>
          <a:srcRect r="2051" b="3112"/>
          <a:stretch/>
        </p:blipFill>
        <p:spPr>
          <a:xfrm>
            <a:off x="487533" y="3528034"/>
            <a:ext cx="7742067" cy="58064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2831374" y="764177"/>
            <a:ext cx="14137277" cy="1371600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23.01.2025 року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засіданні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449977"/>
            <a:ext cx="7596690" cy="4273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467" y="1400774"/>
            <a:ext cx="8216537" cy="4621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5723116"/>
            <a:ext cx="7975512" cy="4486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017" y="5514209"/>
            <a:ext cx="8484963" cy="47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1977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469" y="5319050"/>
            <a:ext cx="5566793" cy="4007831"/>
          </a:xfrm>
          <a:prstGeom prst="rect">
            <a:avLst/>
          </a:prstGeom>
        </p:spPr>
      </p:pic>
      <p:sp>
        <p:nvSpPr>
          <p:cNvPr id="2" name="Параллелограмм 1">
            <a:extLst>
              <a:ext uri="{FF2B5EF4-FFF2-40B4-BE49-F238E27FC236}">
                <a16:creationId xmlns:a16="http://schemas.microsoft.com/office/drawing/2014/main" xmlns="" id="{71987AEB-2440-4C0F-8CBF-EC8CEEB1FB99}"/>
              </a:ext>
            </a:extLst>
          </p:cNvPr>
          <p:cNvSpPr/>
          <p:nvPr/>
        </p:nvSpPr>
        <p:spPr>
          <a:xfrm>
            <a:off x="2171699" y="304801"/>
            <a:ext cx="15798801" cy="863600"/>
          </a:xfrm>
          <a:prstGeom prst="parallelogram">
            <a:avLst>
              <a:gd name="adj" fmla="val 2205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18ADA2-9B97-42E1-A745-E1102C20F660}"/>
              </a:ext>
            </a:extLst>
          </p:cNvPr>
          <p:cNvSpPr txBox="1"/>
          <p:nvPr/>
        </p:nvSpPr>
        <p:spPr>
          <a:xfrm>
            <a:off x="2324099" y="436601"/>
            <a:ext cx="15646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7. Якість навчання закріпленої групи / предмету</a:t>
            </a:r>
            <a:endParaRPr lang="uk-UA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630130" y="2645229"/>
          <a:ext cx="10841339" cy="7230291"/>
        </p:xfrm>
        <a:graphic>
          <a:graphicData uri="http://schemas.openxmlformats.org/presentationml/2006/ole">
            <p:oleObj spid="_x0000_s4105" name="Документ" r:id="rId4" imgW="6349234" imgH="3286558" progId="Word.Document.12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0697" y="1300200"/>
            <a:ext cx="5549804" cy="38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12760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113" flipV="1">
            <a:off x="35054" y="2973748"/>
            <a:ext cx="12676724" cy="4421008"/>
          </a:xfrm>
          <a:custGeom>
            <a:avLst/>
            <a:gdLst/>
            <a:ahLst/>
            <a:cxnLst/>
            <a:rect l="l" t="t" r="r" b="b"/>
            <a:pathLst>
              <a:path w="12676724" h="4421008">
                <a:moveTo>
                  <a:pt x="0" y="4421007"/>
                </a:moveTo>
                <a:lnTo>
                  <a:pt x="12676725" y="4421007"/>
                </a:lnTo>
                <a:lnTo>
                  <a:pt x="12676725" y="0"/>
                </a:lnTo>
                <a:lnTo>
                  <a:pt x="0" y="0"/>
                </a:lnTo>
                <a:lnTo>
                  <a:pt x="0" y="4421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59345" y="312757"/>
            <a:ext cx="857867" cy="85786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6734" y="2276269"/>
            <a:ext cx="604566" cy="6045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99154" y="399086"/>
            <a:ext cx="637633" cy="6376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7172629" cy="10284335"/>
            <a:chOff x="0" y="0"/>
            <a:chExt cx="20508404" cy="294055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08340" cy="29405579"/>
            </a:xfrm>
            <a:custGeom>
              <a:avLst/>
              <a:gdLst/>
              <a:ahLst/>
              <a:cxnLst/>
              <a:rect l="l" t="t" r="r" b="b"/>
              <a:pathLst>
                <a:path w="20508340" h="29405579">
                  <a:moveTo>
                    <a:pt x="0" y="0"/>
                  </a:moveTo>
                  <a:lnTo>
                    <a:pt x="0" y="29405579"/>
                  </a:lnTo>
                  <a:lnTo>
                    <a:pt x="20493101" y="29405579"/>
                  </a:lnTo>
                  <a:cubicBezTo>
                    <a:pt x="20493101" y="29405579"/>
                    <a:pt x="20508088" y="29221937"/>
                    <a:pt x="20508340" y="28880941"/>
                  </a:cubicBezTo>
                  <a:lnTo>
                    <a:pt x="20508340" y="28861637"/>
                  </a:lnTo>
                  <a:cubicBezTo>
                    <a:pt x="20506944" y="27222704"/>
                    <a:pt x="20165061" y="22080345"/>
                    <a:pt x="16353155" y="16175735"/>
                  </a:cubicBezTo>
                  <a:cubicBezTo>
                    <a:pt x="12100560" y="9588373"/>
                    <a:pt x="10789031" y="5416550"/>
                    <a:pt x="10825226" y="0"/>
                  </a:cubicBezTo>
                  <a:close/>
                </a:path>
              </a:pathLst>
            </a:custGeom>
            <a:blipFill>
              <a:blip r:embed="rId4"/>
              <a:stretch>
                <a:fillRect l="-61656" r="-5341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2903702">
            <a:off x="-5767044" y="6286174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5" y="0"/>
                </a:lnTo>
                <a:lnTo>
                  <a:pt x="10909315" y="3709166"/>
                </a:lnTo>
                <a:lnTo>
                  <a:pt x="0" y="3709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279145" y="7360086"/>
            <a:ext cx="322213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oppins"/>
              </a:rPr>
              <a:t>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71842" y="521943"/>
            <a:ext cx="10400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>
              <a:lnSpc>
                <a:spcPct val="150000"/>
              </a:lnSpc>
              <a:spcAft>
                <a:spcPts val="0"/>
              </a:spcAft>
            </a:pPr>
            <a:r>
              <a:rPr lang="uk-UA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професійної компетентності педагогів комісії інформаційних технологій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86800" y="2902459"/>
            <a:ext cx="90677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лютого </a:t>
            </a:r>
            <a:r>
              <a:rPr lang="uk-UA" sz="4400" dirty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 року в рамках комплексно-тематичного </a:t>
            </a:r>
            <a:r>
              <a:rPr lang="uk-UA" sz="4400" dirty="0" err="1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4400" dirty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«Космічне братство» </a:t>
            </a:r>
            <a:r>
              <a:rPr lang="uk-UA" sz="4400" dirty="0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викладач Ольга </a:t>
            </a:r>
            <a:r>
              <a:rPr lang="uk-UA" sz="4400" dirty="0" err="1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Галаницька</a:t>
            </a:r>
            <a:r>
              <a:rPr lang="uk-UA" sz="4400" dirty="0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зі здобувачем освіти </a:t>
            </a:r>
            <a:r>
              <a:rPr lang="uk-UA" sz="4400" dirty="0" err="1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Зеленським</a:t>
            </a:r>
            <a:r>
              <a:rPr lang="uk-UA" sz="4400" dirty="0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Микитою узяли участь у </a:t>
            </a:r>
            <a:r>
              <a:rPr lang="uk-UA" sz="4400" dirty="0" err="1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онлайн-марафону</a:t>
            </a:r>
            <a:r>
              <a:rPr lang="uk-UA" sz="4400" dirty="0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400" dirty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нагоди Дня безпечного Інтернету </a:t>
            </a:r>
            <a:r>
              <a:rPr lang="uk-UA" sz="4400" b="1" dirty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«AI &amp; DIGITAL SAFETY»</a:t>
            </a:r>
            <a:r>
              <a:rPr lang="uk-UA" sz="4400" dirty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(«Штучний інтелект та цифрова безпека</a:t>
            </a:r>
            <a:r>
              <a:rPr lang="uk-UA" sz="4400" dirty="0" smtClean="0">
                <a:solidFill>
                  <a:srgbClr val="58585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  <a:endParaRPr lang="en-US" sz="4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68960" y="1009650"/>
            <a:ext cx="14052592" cy="119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Участь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 у </a:t>
            </a: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проведені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 НМЦ ПТО </a:t>
            </a: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заняття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Школи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розвитку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 ІТ-</a:t>
            </a: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компетентності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3999" spc="-119" dirty="0" err="1">
                <a:solidFill>
                  <a:srgbClr val="000000"/>
                </a:solidFill>
                <a:latin typeface="Poppins Bold"/>
              </a:rPr>
              <a:t>педагогів</a:t>
            </a:r>
            <a:r>
              <a:rPr lang="en-US" sz="3999" spc="-119" dirty="0">
                <a:solidFill>
                  <a:srgbClr val="000000"/>
                </a:solidFill>
                <a:latin typeface="Poppins Bold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792010" y="3602838"/>
            <a:ext cx="6467290" cy="6684162"/>
            <a:chOff x="0" y="0"/>
            <a:chExt cx="8623054" cy="8912216"/>
          </a:xfrm>
        </p:grpSpPr>
        <p:sp>
          <p:nvSpPr>
            <p:cNvPr id="6" name="Freeform 6"/>
            <p:cNvSpPr/>
            <p:nvPr/>
          </p:nvSpPr>
          <p:spPr>
            <a:xfrm rot="1812047">
              <a:off x="1305461" y="1049802"/>
              <a:ext cx="6012131" cy="6812613"/>
            </a:xfrm>
            <a:custGeom>
              <a:avLst/>
              <a:gdLst/>
              <a:ahLst/>
              <a:cxnLst/>
              <a:rect l="l" t="t" r="r" b="b"/>
              <a:pathLst>
                <a:path w="6012131" h="6812613">
                  <a:moveTo>
                    <a:pt x="0" y="0"/>
                  </a:moveTo>
                  <a:lnTo>
                    <a:pt x="6012131" y="0"/>
                  </a:lnTo>
                  <a:lnTo>
                    <a:pt x="6012131" y="6812613"/>
                  </a:lnTo>
                  <a:lnTo>
                    <a:pt x="0" y="681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554829" y="1674829"/>
              <a:ext cx="864008" cy="864008"/>
            </a:xfrm>
            <a:custGeom>
              <a:avLst/>
              <a:gdLst/>
              <a:ahLst/>
              <a:cxnLst/>
              <a:rect l="l" t="t" r="r" b="b"/>
              <a:pathLst>
                <a:path w="864008" h="864008">
                  <a:moveTo>
                    <a:pt x="0" y="0"/>
                  </a:moveTo>
                  <a:lnTo>
                    <a:pt x="864008" y="0"/>
                  </a:lnTo>
                  <a:lnTo>
                    <a:pt x="864008" y="864008"/>
                  </a:lnTo>
                  <a:lnTo>
                    <a:pt x="0" y="864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457821" y="6401352"/>
              <a:ext cx="864008" cy="864008"/>
            </a:xfrm>
            <a:custGeom>
              <a:avLst/>
              <a:gdLst/>
              <a:ahLst/>
              <a:cxnLst/>
              <a:rect l="l" t="t" r="r" b="b"/>
              <a:pathLst>
                <a:path w="864008" h="864008">
                  <a:moveTo>
                    <a:pt x="0" y="0"/>
                  </a:moveTo>
                  <a:lnTo>
                    <a:pt x="864008" y="0"/>
                  </a:lnTo>
                  <a:lnTo>
                    <a:pt x="864008" y="864007"/>
                  </a:lnTo>
                  <a:lnTo>
                    <a:pt x="0" y="864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568553" y="4014096"/>
              <a:ext cx="864008" cy="864008"/>
            </a:xfrm>
            <a:custGeom>
              <a:avLst/>
              <a:gdLst/>
              <a:ahLst/>
              <a:cxnLst/>
              <a:rect l="l" t="t" r="r" b="b"/>
              <a:pathLst>
                <a:path w="864008" h="864008">
                  <a:moveTo>
                    <a:pt x="0" y="0"/>
                  </a:moveTo>
                  <a:lnTo>
                    <a:pt x="864008" y="0"/>
                  </a:lnTo>
                  <a:lnTo>
                    <a:pt x="864008" y="864008"/>
                  </a:lnTo>
                  <a:lnTo>
                    <a:pt x="0" y="864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215940" y="1674829"/>
              <a:ext cx="864008" cy="864008"/>
            </a:xfrm>
            <a:custGeom>
              <a:avLst/>
              <a:gdLst/>
              <a:ahLst/>
              <a:cxnLst/>
              <a:rect l="l" t="t" r="r" b="b"/>
              <a:pathLst>
                <a:path w="864008" h="864008">
                  <a:moveTo>
                    <a:pt x="0" y="0"/>
                  </a:moveTo>
                  <a:lnTo>
                    <a:pt x="864008" y="0"/>
                  </a:lnTo>
                  <a:lnTo>
                    <a:pt x="864008" y="864008"/>
                  </a:lnTo>
                  <a:lnTo>
                    <a:pt x="0" y="864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195924" y="6371327"/>
              <a:ext cx="864008" cy="864008"/>
            </a:xfrm>
            <a:custGeom>
              <a:avLst/>
              <a:gdLst/>
              <a:ahLst/>
              <a:cxnLst/>
              <a:rect l="l" t="t" r="r" b="b"/>
              <a:pathLst>
                <a:path w="864008" h="864008">
                  <a:moveTo>
                    <a:pt x="0" y="0"/>
                  </a:moveTo>
                  <a:lnTo>
                    <a:pt x="864008" y="0"/>
                  </a:lnTo>
                  <a:lnTo>
                    <a:pt x="864008" y="864007"/>
                  </a:lnTo>
                  <a:lnTo>
                    <a:pt x="0" y="864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603536" y="3837009"/>
              <a:ext cx="1331294" cy="1198165"/>
            </a:xfrm>
            <a:custGeom>
              <a:avLst/>
              <a:gdLst/>
              <a:ahLst/>
              <a:cxnLst/>
              <a:rect l="l" t="t" r="r" b="b"/>
              <a:pathLst>
                <a:path w="1331294" h="1198165">
                  <a:moveTo>
                    <a:pt x="0" y="0"/>
                  </a:moveTo>
                  <a:lnTo>
                    <a:pt x="1331295" y="0"/>
                  </a:lnTo>
                  <a:lnTo>
                    <a:pt x="1331295" y="1198165"/>
                  </a:lnTo>
                  <a:lnTo>
                    <a:pt x="0" y="1198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31738" y="2490657"/>
            <a:ext cx="9949659" cy="7544950"/>
          </a:xfrm>
          <a:custGeom>
            <a:avLst/>
            <a:gdLst/>
            <a:ahLst/>
            <a:cxnLst/>
            <a:rect l="l" t="t" r="r" b="b"/>
            <a:pathLst>
              <a:path w="9949659" h="7544950">
                <a:moveTo>
                  <a:pt x="0" y="0"/>
                </a:moveTo>
                <a:lnTo>
                  <a:pt x="9949659" y="0"/>
                </a:lnTo>
                <a:lnTo>
                  <a:pt x="9949659" y="7544950"/>
                </a:lnTo>
                <a:lnTo>
                  <a:pt x="0" y="7544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30637" b="-77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457574" y="2766008"/>
            <a:ext cx="7348744" cy="109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3691" spc="-110">
                <a:solidFill>
                  <a:srgbClr val="0E8388"/>
                </a:solidFill>
                <a:latin typeface="Poppins Bold"/>
              </a:rPr>
              <a:t>Участь викладачів та майстрів підрозділу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834" y="2254798"/>
            <a:ext cx="4152896" cy="4152896"/>
          </a:xfrm>
          <a:custGeom>
            <a:avLst/>
            <a:gdLst/>
            <a:ahLst/>
            <a:cxnLst/>
            <a:rect l="l" t="t" r="r" b="b"/>
            <a:pathLst>
              <a:path w="4152896" h="4152896">
                <a:moveTo>
                  <a:pt x="0" y="0"/>
                </a:moveTo>
                <a:lnTo>
                  <a:pt x="4152895" y="0"/>
                </a:lnTo>
                <a:lnTo>
                  <a:pt x="4152895" y="4152895"/>
                </a:lnTo>
                <a:lnTo>
                  <a:pt x="0" y="4152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3728" y="2575692"/>
            <a:ext cx="3511106" cy="35111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061229" y="2253190"/>
            <a:ext cx="4156111" cy="4156111"/>
          </a:xfrm>
          <a:custGeom>
            <a:avLst/>
            <a:gdLst/>
            <a:ahLst/>
            <a:cxnLst/>
            <a:rect l="l" t="t" r="r" b="b"/>
            <a:pathLst>
              <a:path w="4156111" h="4156111">
                <a:moveTo>
                  <a:pt x="0" y="0"/>
                </a:moveTo>
                <a:lnTo>
                  <a:pt x="4156111" y="0"/>
                </a:lnTo>
                <a:lnTo>
                  <a:pt x="4156111" y="4156111"/>
                </a:lnTo>
                <a:lnTo>
                  <a:pt x="0" y="4156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388447" y="2575692"/>
            <a:ext cx="3511106" cy="351110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311391" y="2253190"/>
            <a:ext cx="4156111" cy="4156111"/>
          </a:xfrm>
          <a:custGeom>
            <a:avLst/>
            <a:gdLst/>
            <a:ahLst/>
            <a:cxnLst/>
            <a:rect l="l" t="t" r="r" b="b"/>
            <a:pathLst>
              <a:path w="4156111" h="4156111">
                <a:moveTo>
                  <a:pt x="0" y="0"/>
                </a:moveTo>
                <a:lnTo>
                  <a:pt x="4156111" y="0"/>
                </a:lnTo>
                <a:lnTo>
                  <a:pt x="4156111" y="4156111"/>
                </a:lnTo>
                <a:lnTo>
                  <a:pt x="0" y="4156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663732" y="2575692"/>
            <a:ext cx="3511106" cy="35111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1209" y="2833179"/>
            <a:ext cx="2996145" cy="29961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29" r="-2502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8061878" y="3152764"/>
            <a:ext cx="2265491" cy="2265482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4230437" y="2833179"/>
            <a:ext cx="2377696" cy="2846702"/>
            <a:chOff x="0" y="0"/>
            <a:chExt cx="6350000" cy="76025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7602553"/>
            </a:xfrm>
            <a:custGeom>
              <a:avLst/>
              <a:gdLst/>
              <a:ahLst/>
              <a:cxnLst/>
              <a:rect l="l" t="t" r="r" b="b"/>
              <a:pathLst>
                <a:path w="6350000" h="7602553">
                  <a:moveTo>
                    <a:pt x="6350000" y="3801322"/>
                  </a:moveTo>
                  <a:cubicBezTo>
                    <a:pt x="6350000" y="5900624"/>
                    <a:pt x="4928476" y="7602553"/>
                    <a:pt x="3175000" y="7602553"/>
                  </a:cubicBezTo>
                  <a:cubicBezTo>
                    <a:pt x="1421498" y="7602553"/>
                    <a:pt x="0" y="5900624"/>
                    <a:pt x="0" y="3801322"/>
                  </a:cubicBezTo>
                  <a:cubicBezTo>
                    <a:pt x="0" y="1701914"/>
                    <a:pt x="1421498" y="0"/>
                    <a:pt x="3175000" y="0"/>
                  </a:cubicBezTo>
                  <a:cubicBezTo>
                    <a:pt x="4928502" y="0"/>
                    <a:pt x="6350000" y="1701914"/>
                    <a:pt x="6350000" y="3801322"/>
                  </a:cubicBezTo>
                  <a:close/>
                </a:path>
              </a:pathLst>
            </a:custGeom>
            <a:blipFill>
              <a:blip r:embed="rId6"/>
              <a:stretch>
                <a:fillRect t="-5683" b="-5683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-1342907" y="10045879"/>
            <a:ext cx="20973813" cy="734301"/>
            <a:chOff x="0" y="0"/>
            <a:chExt cx="1160798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88624" y="10045879"/>
            <a:ext cx="13310752" cy="734301"/>
            <a:chOff x="0" y="0"/>
            <a:chExt cx="7366854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131384" y="10045879"/>
            <a:ext cx="10025232" cy="734301"/>
            <a:chOff x="0" y="0"/>
            <a:chExt cx="554847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0520999">
            <a:off x="11207526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0"/>
                </a:moveTo>
                <a:lnTo>
                  <a:pt x="8711052" y="0"/>
                </a:lnTo>
                <a:lnTo>
                  <a:pt x="8711052" y="3037979"/>
                </a:lnTo>
                <a:lnTo>
                  <a:pt x="0" y="3037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01626" flipV="1">
            <a:off x="-1657835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3037979"/>
                </a:moveTo>
                <a:lnTo>
                  <a:pt x="8711051" y="3037979"/>
                </a:lnTo>
                <a:lnTo>
                  <a:pt x="8711051" y="0"/>
                </a:lnTo>
                <a:lnTo>
                  <a:pt x="0" y="0"/>
                </a:lnTo>
                <a:lnTo>
                  <a:pt x="0" y="303797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38256" y="6134741"/>
            <a:ext cx="43020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E8388"/>
                </a:solidFill>
                <a:latin typeface="Poppins Bold"/>
              </a:rPr>
              <a:t>Тетяна Костіна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91209" y="6753860"/>
            <a:ext cx="3106090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/>
              </a:rPr>
              <a:t>Заступник директора з навчально виробничої роботи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42926" y="7004778"/>
            <a:ext cx="4903396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Poppins"/>
              </a:rPr>
              <a:t>Старший майстер комп'ютерного підрозділу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endParaRPr lang="en-US" sz="230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737067" y="6833963"/>
            <a:ext cx="3730435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/>
              </a:rPr>
              <a:t>майстер виробничого навчання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599582" y="6209572"/>
            <a:ext cx="5254365" cy="10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0E8388"/>
                </a:solidFill>
                <a:latin typeface="Poppins Bold"/>
              </a:rPr>
              <a:t>Олександр Терентьєв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lang="en-US" sz="3085">
              <a:solidFill>
                <a:srgbClr val="0E8388"/>
              </a:solidFill>
              <a:latin typeface="Poppins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311391" y="6287135"/>
            <a:ext cx="431116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E8388"/>
                </a:solidFill>
                <a:latin typeface="Poppins Bold"/>
              </a:rPr>
              <a:t>Людмила Колесник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20767" y="8296275"/>
            <a:ext cx="393702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</a:pPr>
            <a:r>
              <a:rPr lang="uk-UA" sz="1904" smtClean="0">
                <a:solidFill>
                  <a:srgbClr val="000000"/>
                </a:solidFill>
                <a:latin typeface="Poppins"/>
              </a:rPr>
              <a:t>Пройшла атестацію викладач  вищої категорії</a:t>
            </a:r>
            <a:endParaRPr lang="en-US" sz="1904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889281" y="549871"/>
            <a:ext cx="12098048" cy="171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5760" spc="-172">
                <a:solidFill>
                  <a:srgbClr val="000000"/>
                </a:solidFill>
                <a:latin typeface="Poppins Bold"/>
              </a:rPr>
              <a:t>Вдосконалення професійних  компетентностей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26109" y="8191636"/>
            <a:ext cx="393702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904">
                <a:solidFill>
                  <a:srgbClr val="000000"/>
                </a:solidFill>
                <a:latin typeface="Poppins"/>
              </a:rPr>
              <a:t>Завершив </a:t>
            </a:r>
            <a:r>
              <a:rPr lang="en-US" sz="1904" smtClean="0">
                <a:solidFill>
                  <a:srgbClr val="000000"/>
                </a:solidFill>
                <a:latin typeface="Poppins"/>
              </a:rPr>
              <a:t>курс</a:t>
            </a:r>
            <a:r>
              <a:rPr lang="uk-UA" sz="1904" smtClean="0">
                <a:solidFill>
                  <a:srgbClr val="000000"/>
                </a:solidFill>
                <a:latin typeface="Poppins"/>
              </a:rPr>
              <a:t>и підвищення кваліфікації</a:t>
            </a:r>
            <a:endParaRPr lang="en-US" sz="1904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663732" y="8106229"/>
            <a:ext cx="372116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uk-UA" sz="1899" smtClean="0">
                <a:solidFill>
                  <a:srgbClr val="000000"/>
                </a:solidFill>
                <a:latin typeface="Poppins"/>
              </a:rPr>
              <a:t>Пройшла атестацію на майстра в/н 14 категорії</a:t>
            </a:r>
            <a:endParaRPr lang="en-US" sz="1899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834" y="2254798"/>
            <a:ext cx="4152896" cy="4152896"/>
          </a:xfrm>
          <a:custGeom>
            <a:avLst/>
            <a:gdLst/>
            <a:ahLst/>
            <a:cxnLst/>
            <a:rect l="l" t="t" r="r" b="b"/>
            <a:pathLst>
              <a:path w="4152896" h="4152896">
                <a:moveTo>
                  <a:pt x="0" y="0"/>
                </a:moveTo>
                <a:lnTo>
                  <a:pt x="4152895" y="0"/>
                </a:lnTo>
                <a:lnTo>
                  <a:pt x="4152895" y="4152895"/>
                </a:lnTo>
                <a:lnTo>
                  <a:pt x="0" y="4152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3728" y="2575692"/>
            <a:ext cx="3511106" cy="35111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061229" y="2253190"/>
            <a:ext cx="4156111" cy="4156111"/>
          </a:xfrm>
          <a:custGeom>
            <a:avLst/>
            <a:gdLst/>
            <a:ahLst/>
            <a:cxnLst/>
            <a:rect l="l" t="t" r="r" b="b"/>
            <a:pathLst>
              <a:path w="4156111" h="4156111">
                <a:moveTo>
                  <a:pt x="0" y="0"/>
                </a:moveTo>
                <a:lnTo>
                  <a:pt x="4156111" y="0"/>
                </a:lnTo>
                <a:lnTo>
                  <a:pt x="4156111" y="4156111"/>
                </a:lnTo>
                <a:lnTo>
                  <a:pt x="0" y="4156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388447" y="2575692"/>
            <a:ext cx="3511106" cy="351110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311391" y="2253190"/>
            <a:ext cx="4156111" cy="4156111"/>
          </a:xfrm>
          <a:custGeom>
            <a:avLst/>
            <a:gdLst/>
            <a:ahLst/>
            <a:cxnLst/>
            <a:rect l="l" t="t" r="r" b="b"/>
            <a:pathLst>
              <a:path w="4156111" h="4156111">
                <a:moveTo>
                  <a:pt x="0" y="0"/>
                </a:moveTo>
                <a:lnTo>
                  <a:pt x="4156111" y="0"/>
                </a:lnTo>
                <a:lnTo>
                  <a:pt x="4156111" y="4156111"/>
                </a:lnTo>
                <a:lnTo>
                  <a:pt x="0" y="4156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663732" y="2575692"/>
            <a:ext cx="3511106" cy="351110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49993" y="2833179"/>
            <a:ext cx="2078577" cy="2927484"/>
            <a:chOff x="0" y="0"/>
            <a:chExt cx="6350000" cy="89433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8943391"/>
            </a:xfrm>
            <a:custGeom>
              <a:avLst/>
              <a:gdLst/>
              <a:ahLst/>
              <a:cxnLst/>
              <a:rect l="l" t="t" r="r" b="b"/>
              <a:pathLst>
                <a:path w="6350000" h="8943391">
                  <a:moveTo>
                    <a:pt x="6350000" y="4471749"/>
                  </a:moveTo>
                  <a:cubicBezTo>
                    <a:pt x="6350000" y="6941298"/>
                    <a:pt x="4928476" y="8943391"/>
                    <a:pt x="3175000" y="8943391"/>
                  </a:cubicBezTo>
                  <a:cubicBezTo>
                    <a:pt x="1421498" y="8943391"/>
                    <a:pt x="0" y="6941298"/>
                    <a:pt x="0" y="4471749"/>
                  </a:cubicBezTo>
                  <a:cubicBezTo>
                    <a:pt x="0" y="2002075"/>
                    <a:pt x="1421498" y="0"/>
                    <a:pt x="3175000" y="0"/>
                  </a:cubicBezTo>
                  <a:cubicBezTo>
                    <a:pt x="4928502" y="0"/>
                    <a:pt x="6350000" y="2002075"/>
                    <a:pt x="6350000" y="4471749"/>
                  </a:cubicBezTo>
                  <a:close/>
                </a:path>
              </a:pathLst>
            </a:custGeom>
            <a:blipFill>
              <a:blip r:embed="rId4"/>
              <a:stretch>
                <a:fillRect l="-2815" r="-281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7921990" y="2662107"/>
            <a:ext cx="2545267" cy="3269628"/>
            <a:chOff x="0" y="0"/>
            <a:chExt cx="6971093" cy="89550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71093" cy="8955008"/>
            </a:xfrm>
            <a:custGeom>
              <a:avLst/>
              <a:gdLst/>
              <a:ahLst/>
              <a:cxnLst/>
              <a:rect l="l" t="t" r="r" b="b"/>
              <a:pathLst>
                <a:path w="6971093" h="8955008">
                  <a:moveTo>
                    <a:pt x="6971093" y="4477557"/>
                  </a:moveTo>
                  <a:cubicBezTo>
                    <a:pt x="6971093" y="6950314"/>
                    <a:pt x="5410530" y="8955008"/>
                    <a:pt x="3485547" y="8955008"/>
                  </a:cubicBezTo>
                  <a:cubicBezTo>
                    <a:pt x="1560535" y="8955008"/>
                    <a:pt x="0" y="6950314"/>
                    <a:pt x="0" y="4477557"/>
                  </a:cubicBezTo>
                  <a:cubicBezTo>
                    <a:pt x="0" y="2004676"/>
                    <a:pt x="1560535" y="0"/>
                    <a:pt x="3485547" y="0"/>
                  </a:cubicBezTo>
                  <a:cubicBezTo>
                    <a:pt x="5410559" y="0"/>
                    <a:pt x="6971093" y="2004676"/>
                    <a:pt x="6971093" y="4477557"/>
                  </a:cubicBezTo>
                  <a:close/>
                </a:path>
              </a:pathLst>
            </a:custGeom>
            <a:blipFill>
              <a:blip r:embed="rId5"/>
              <a:stretch>
                <a:fillRect t="-1993" b="-199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3960540" y="2858921"/>
            <a:ext cx="2876012" cy="2876000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-1342907" y="10045879"/>
            <a:ext cx="20973813" cy="734301"/>
            <a:chOff x="0" y="0"/>
            <a:chExt cx="1160798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88624" y="10045879"/>
            <a:ext cx="13310752" cy="734301"/>
            <a:chOff x="0" y="0"/>
            <a:chExt cx="7366854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131384" y="10045879"/>
            <a:ext cx="10025232" cy="734301"/>
            <a:chOff x="0" y="0"/>
            <a:chExt cx="554847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0520999">
            <a:off x="11207526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0"/>
                </a:moveTo>
                <a:lnTo>
                  <a:pt x="8711052" y="0"/>
                </a:lnTo>
                <a:lnTo>
                  <a:pt x="8711052" y="3037979"/>
                </a:lnTo>
                <a:lnTo>
                  <a:pt x="0" y="3037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01626" flipV="1">
            <a:off x="-1657835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3037979"/>
                </a:moveTo>
                <a:lnTo>
                  <a:pt x="8711051" y="3037979"/>
                </a:lnTo>
                <a:lnTo>
                  <a:pt x="8711051" y="0"/>
                </a:lnTo>
                <a:lnTo>
                  <a:pt x="0" y="0"/>
                </a:lnTo>
                <a:lnTo>
                  <a:pt x="0" y="303797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38256" y="6134741"/>
            <a:ext cx="430205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E8388"/>
                </a:solidFill>
                <a:latin typeface="Poppins Bold"/>
              </a:rPr>
              <a:t>Юлія Колінько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457361" y="6859270"/>
            <a:ext cx="415611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/>
              </a:rPr>
              <a:t>майстер виробничого навчання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21846" y="6038757"/>
            <a:ext cx="5254365" cy="10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0E8388"/>
                </a:solidFill>
                <a:latin typeface="Poppins Bold"/>
              </a:rPr>
              <a:t>Олександр Самуськов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lang="en-US" sz="3085">
              <a:solidFill>
                <a:srgbClr val="0E8388"/>
              </a:solidFill>
              <a:latin typeface="Poppin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457361" y="6134741"/>
            <a:ext cx="431116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E8388"/>
                </a:solidFill>
                <a:latin typeface="Poppins Bold"/>
              </a:rPr>
              <a:t>Дмитро</a:t>
            </a:r>
            <a:r>
              <a:rPr lang="en-US" sz="2999" dirty="0">
                <a:solidFill>
                  <a:srgbClr val="0E8388"/>
                </a:solidFill>
                <a:latin typeface="Poppins Bold"/>
              </a:rPr>
              <a:t> </a:t>
            </a:r>
            <a:r>
              <a:rPr lang="en-US" sz="2999" dirty="0" err="1" smtClean="0">
                <a:solidFill>
                  <a:srgbClr val="0E8388"/>
                </a:solidFill>
                <a:latin typeface="Poppins Bold"/>
              </a:rPr>
              <a:t>Татар</a:t>
            </a:r>
            <a:r>
              <a:rPr lang="uk-UA" sz="2999" dirty="0" smtClean="0">
                <a:solidFill>
                  <a:srgbClr val="0E8388"/>
                </a:solidFill>
                <a:latin typeface="Poppins Bold"/>
              </a:rPr>
              <a:t>и</a:t>
            </a:r>
            <a:r>
              <a:rPr lang="en-US" sz="2999" dirty="0" err="1" smtClean="0">
                <a:solidFill>
                  <a:srgbClr val="0E8388"/>
                </a:solidFill>
                <a:latin typeface="Poppins Bold"/>
              </a:rPr>
              <a:t>нцев</a:t>
            </a:r>
            <a:endParaRPr lang="en-US" sz="2999" dirty="0">
              <a:solidFill>
                <a:srgbClr val="0E8388"/>
              </a:solidFill>
              <a:latin typeface="Poppi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33728" y="8086725"/>
            <a:ext cx="393702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904">
                <a:solidFill>
                  <a:srgbClr val="000000"/>
                </a:solidFill>
                <a:latin typeface="Poppins"/>
              </a:rPr>
              <a:t>Завершила </a:t>
            </a:r>
            <a:r>
              <a:rPr lang="en-US" sz="1904" smtClean="0">
                <a:solidFill>
                  <a:srgbClr val="000000"/>
                </a:solidFill>
                <a:latin typeface="Poppins"/>
              </a:rPr>
              <a:t>курс</a:t>
            </a:r>
            <a:r>
              <a:rPr lang="uk-UA" sz="1904" smtClean="0">
                <a:solidFill>
                  <a:srgbClr val="000000"/>
                </a:solidFill>
                <a:latin typeface="Poppins"/>
              </a:rPr>
              <a:t>и підвищення кваліфікації</a:t>
            </a:r>
            <a:endParaRPr lang="en-US" sz="1904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388447" y="7924800"/>
            <a:ext cx="372116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uk-UA" smtClean="0">
                <a:solidFill>
                  <a:srgbClr val="000000"/>
                </a:solidFill>
                <a:latin typeface="Poppins"/>
              </a:rPr>
              <a:t>Пройшов атестацію на майстра виробничого навчання</a:t>
            </a:r>
            <a:endParaRPr lang="en-US" sz="180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889281" y="549871"/>
            <a:ext cx="12098048" cy="171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5760" spc="-172">
                <a:solidFill>
                  <a:srgbClr val="000000"/>
                </a:solidFill>
                <a:latin typeface="Poppins Bold"/>
              </a:rPr>
              <a:t>Вдосконалення професійних  компетентностей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53499" y="6859270"/>
            <a:ext cx="415611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/>
              </a:rPr>
              <a:t>майстер виробничого навчання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33728" y="6859270"/>
            <a:ext cx="415611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/>
              </a:rPr>
              <a:t>майстер виробничого навчання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457361" y="8048625"/>
            <a:ext cx="372116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uk-UA" sz="1899" smtClean="0">
                <a:solidFill>
                  <a:srgbClr val="000000"/>
                </a:solidFill>
                <a:latin typeface="Poppins"/>
              </a:rPr>
              <a:t>Пройшов атестацію на майстра виробничого навчання  ІІ категорії</a:t>
            </a:r>
            <a:endParaRPr lang="en-US" sz="1899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10520999">
            <a:off x="11207526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0"/>
                </a:moveTo>
                <a:lnTo>
                  <a:pt x="8711052" y="0"/>
                </a:lnTo>
                <a:lnTo>
                  <a:pt x="8711052" y="3037979"/>
                </a:lnTo>
                <a:lnTo>
                  <a:pt x="0" y="3037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0" y="5226200"/>
            <a:ext cx="3529566" cy="5060800"/>
            <a:chOff x="0" y="0"/>
            <a:chExt cx="20508404" cy="29405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08340" cy="29405579"/>
            </a:xfrm>
            <a:custGeom>
              <a:avLst/>
              <a:gdLst/>
              <a:ahLst/>
              <a:cxnLst/>
              <a:rect l="l" t="t" r="r" b="b"/>
              <a:pathLst>
                <a:path w="20508340" h="29405579">
                  <a:moveTo>
                    <a:pt x="0" y="0"/>
                  </a:moveTo>
                  <a:lnTo>
                    <a:pt x="0" y="29405579"/>
                  </a:lnTo>
                  <a:lnTo>
                    <a:pt x="20493101" y="29405579"/>
                  </a:lnTo>
                  <a:cubicBezTo>
                    <a:pt x="20493101" y="29405579"/>
                    <a:pt x="20508088" y="29221937"/>
                    <a:pt x="20508340" y="28880941"/>
                  </a:cubicBezTo>
                  <a:lnTo>
                    <a:pt x="20508340" y="28861637"/>
                  </a:lnTo>
                  <a:cubicBezTo>
                    <a:pt x="20506944" y="27222704"/>
                    <a:pt x="20165061" y="22080345"/>
                    <a:pt x="16353155" y="16175735"/>
                  </a:cubicBezTo>
                  <a:cubicBezTo>
                    <a:pt x="12100560" y="9588373"/>
                    <a:pt x="10789031" y="5416550"/>
                    <a:pt x="10825226" y="0"/>
                  </a:cubicBezTo>
                  <a:close/>
                </a:path>
              </a:pathLst>
            </a:custGeom>
            <a:blipFill>
              <a:blip r:embed="rId11" cstate="print"/>
              <a:stretch>
                <a:fillRect l="-61656" r="-5341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10800000">
            <a:off x="9101524" y="5226200"/>
            <a:ext cx="8961120" cy="3125191"/>
          </a:xfrm>
          <a:custGeom>
            <a:avLst/>
            <a:gdLst/>
            <a:ahLst/>
            <a:cxnLst/>
            <a:rect l="l" t="t" r="r" b="b"/>
            <a:pathLst>
              <a:path w="8961120" h="3125191">
                <a:moveTo>
                  <a:pt x="0" y="0"/>
                </a:moveTo>
                <a:lnTo>
                  <a:pt x="8961120" y="0"/>
                </a:lnTo>
                <a:lnTo>
                  <a:pt x="8961120" y="3125191"/>
                </a:lnTo>
                <a:lnTo>
                  <a:pt x="0" y="312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615069" y="1910524"/>
            <a:ext cx="8282206" cy="313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3"/>
              </a:lnSpc>
            </a:pPr>
            <a:r>
              <a:rPr lang="en-US" sz="7056">
                <a:solidFill>
                  <a:srgbClr val="0E8388"/>
                </a:solidFill>
                <a:latin typeface="Poppins Bold"/>
              </a:rPr>
              <a:t>Сертифікати підвищення кваліфікації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6513" y="7933997"/>
            <a:ext cx="9221487" cy="23530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023" y="153726"/>
            <a:ext cx="6615334" cy="49457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6820" y="5990041"/>
            <a:ext cx="6182429" cy="42969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1400830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40775" y="946396"/>
            <a:ext cx="857867" cy="85786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97428" y="341830"/>
            <a:ext cx="604566" cy="6045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25201" y="681913"/>
            <a:ext cx="637633" cy="6376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903702">
            <a:off x="-2180851" y="2538324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4" y="0"/>
                </a:lnTo>
                <a:lnTo>
                  <a:pt x="10909314" y="3709167"/>
                </a:lnTo>
                <a:lnTo>
                  <a:pt x="0" y="370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364997" y="6277810"/>
            <a:ext cx="4295563" cy="4295563"/>
            <a:chOff x="0" y="0"/>
            <a:chExt cx="5727417" cy="57274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27417" cy="5727417"/>
            </a:xfrm>
            <a:custGeom>
              <a:avLst/>
              <a:gdLst/>
              <a:ahLst/>
              <a:cxnLst/>
              <a:rect l="l" t="t" r="r" b="b"/>
              <a:pathLst>
                <a:path w="5727417" h="5727417">
                  <a:moveTo>
                    <a:pt x="0" y="0"/>
                  </a:moveTo>
                  <a:lnTo>
                    <a:pt x="5727417" y="0"/>
                  </a:lnTo>
                  <a:lnTo>
                    <a:pt x="5727417" y="5727417"/>
                  </a:lnTo>
                  <a:lnTo>
                    <a:pt x="0" y="5727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4000"/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>
              <a:off x="465910" y="465910"/>
              <a:ext cx="4795596" cy="479559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8388"/>
              </a:solidFill>
              <a:ln w="104775" cap="sq">
                <a:solidFill>
                  <a:srgbClr val="FDB034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79260" y="879268"/>
              <a:ext cx="3968897" cy="3968882"/>
              <a:chOff x="0" y="0"/>
              <a:chExt cx="6350000" cy="63499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t="-20190" b="-20190"/>
                </a:stretch>
              </a:blipFill>
            </p:spPr>
          </p:sp>
        </p:grpSp>
      </p:grpSp>
      <p:sp>
        <p:nvSpPr>
          <p:cNvPr id="22" name="TextBox 22"/>
          <p:cNvSpPr txBox="1"/>
          <p:nvPr/>
        </p:nvSpPr>
        <p:spPr>
          <a:xfrm>
            <a:off x="6740852" y="1478826"/>
            <a:ext cx="11372081" cy="287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</a:pPr>
            <a:r>
              <a:rPr lang="en-US" sz="3399" dirty="0" err="1">
                <a:solidFill>
                  <a:srgbClr val="0E8388"/>
                </a:solidFill>
                <a:latin typeface="Poppins Bold"/>
              </a:rPr>
              <a:t>Разом</a:t>
            </a:r>
            <a:r>
              <a:rPr lang="en-US" sz="3399" dirty="0">
                <a:solidFill>
                  <a:srgbClr val="0E8388"/>
                </a:solidFill>
                <a:latin typeface="Poppins Bold"/>
              </a:rPr>
              <a:t> </a:t>
            </a:r>
            <a:r>
              <a:rPr lang="en-US" sz="3399" dirty="0" err="1">
                <a:solidFill>
                  <a:srgbClr val="0E8388"/>
                </a:solidFill>
                <a:latin typeface="Poppins Bold"/>
              </a:rPr>
              <a:t>Створюємо</a:t>
            </a:r>
            <a:r>
              <a:rPr lang="en-US" sz="3399" dirty="0">
                <a:solidFill>
                  <a:srgbClr val="0E8388"/>
                </a:solidFill>
                <a:latin typeface="Poppins Bold"/>
              </a:rPr>
              <a:t> </a:t>
            </a:r>
            <a:r>
              <a:rPr lang="en-US" sz="3399" dirty="0" err="1">
                <a:solidFill>
                  <a:srgbClr val="0E8388"/>
                </a:solidFill>
                <a:latin typeface="Poppins Bold"/>
              </a:rPr>
              <a:t>Майбутнє</a:t>
            </a:r>
            <a:r>
              <a:rPr lang="en-US" sz="3399" dirty="0">
                <a:solidFill>
                  <a:srgbClr val="0E8388"/>
                </a:solidFill>
                <a:latin typeface="Poppins Bold"/>
              </a:rPr>
              <a:t> у </a:t>
            </a:r>
            <a:r>
              <a:rPr lang="en-US" sz="3399" dirty="0" err="1">
                <a:solidFill>
                  <a:srgbClr val="0E8388"/>
                </a:solidFill>
                <a:latin typeface="Poppins Bold"/>
              </a:rPr>
              <a:t>Цифровому</a:t>
            </a:r>
            <a:r>
              <a:rPr lang="en-US" sz="3399" dirty="0">
                <a:solidFill>
                  <a:srgbClr val="0E8388"/>
                </a:solidFill>
                <a:latin typeface="Poppins Bold"/>
              </a:rPr>
              <a:t> </a:t>
            </a:r>
            <a:r>
              <a:rPr lang="en-US" sz="3399" dirty="0" err="1">
                <a:solidFill>
                  <a:srgbClr val="0E8388"/>
                </a:solidFill>
                <a:latin typeface="Poppins Bold"/>
              </a:rPr>
              <a:t>Світі</a:t>
            </a:r>
            <a:r>
              <a:rPr lang="en-US" sz="3399" dirty="0">
                <a:solidFill>
                  <a:srgbClr val="0E8388"/>
                </a:solidFill>
                <a:latin typeface="Poppins Bold"/>
              </a:rPr>
              <a:t>!"</a:t>
            </a:r>
          </a:p>
          <a:p>
            <a:pPr algn="ctr">
              <a:lnSpc>
                <a:spcPts val="3639"/>
              </a:lnSpc>
            </a:pPr>
            <a:r>
              <a:rPr lang="uk-UA" sz="2799" noProof="1" smtClean="0">
                <a:solidFill>
                  <a:srgbClr val="000000"/>
                </a:solidFill>
                <a:latin typeface="Poppins"/>
              </a:rPr>
              <a:t>Педагогічне кредо — це відображення мого бачення навчання як захопливого, інноваційного і доступного процесу, який готує здобувачів освіти до викликів майбутнього, підтримуючи їх у кожному кроці на шляху до успіху.</a:t>
            </a:r>
          </a:p>
          <a:p>
            <a:pPr algn="ctr">
              <a:lnSpc>
                <a:spcPts val="3639"/>
              </a:lnSpc>
            </a:pPr>
            <a:endParaRPr lang="uk-UA" sz="2799" noProof="1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801994" y="468857"/>
            <a:ext cx="9764840" cy="129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0"/>
              </a:lnSpc>
            </a:pPr>
            <a:r>
              <a:rPr lang="en-US" sz="4363" spc="-130">
                <a:solidFill>
                  <a:srgbClr val="0E8388"/>
                </a:solidFill>
                <a:latin typeface="Poppins Bold"/>
              </a:rPr>
              <a:t> Педагогічне кредо:</a:t>
            </a:r>
          </a:p>
          <a:p>
            <a:pPr algn="r">
              <a:lnSpc>
                <a:spcPts val="4930"/>
              </a:lnSpc>
            </a:pPr>
            <a:endParaRPr lang="en-US" sz="4363" spc="-130">
              <a:solidFill>
                <a:srgbClr val="0E8388"/>
              </a:solidFill>
              <a:latin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574266" y="6655403"/>
            <a:ext cx="6818133" cy="362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28"/>
              </a:lnSpc>
            </a:pPr>
            <a:r>
              <a:rPr lang="en-US" sz="1791" dirty="0">
                <a:solidFill>
                  <a:srgbClr val="000000"/>
                </a:solidFill>
                <a:latin typeface="Poppins"/>
              </a:rPr>
              <a:t> </a:t>
            </a: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Станом на 01 вересня 2024 року методична комісія інформаційних технологій  працювала у складі :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1.Галаницька О.О. – голова </a:t>
            </a: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комісії, </a:t>
            </a: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викладач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2.Костіна Т.Ю. – заступник директора з НВР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3.Терентьєв О.М.–старший майстер підрозділу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4.Самуськов О.Д. – майстер виробничого навчання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5.Татаринцев Д. – майстер виробничого навчання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6.Колінько Ю.О. - майстер виробничого навчання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7.Лукіна А.Г. - майстер виробничого навчання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8.Колесник Л.М. - майстер виробничого </a:t>
            </a: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навчання</a:t>
            </a:r>
          </a:p>
          <a:p>
            <a:pPr algn="just">
              <a:lnSpc>
                <a:spcPts val="2328"/>
              </a:lnSpc>
            </a:pPr>
            <a:r>
              <a:rPr lang="uk-UA" sz="1791" noProof="1" smtClean="0">
                <a:solidFill>
                  <a:srgbClr val="000000"/>
                </a:solidFill>
                <a:latin typeface="Poppins"/>
              </a:rPr>
              <a:t>9. Яланський І.В. - майстер виробничого навчання</a:t>
            </a:r>
            <a:endParaRPr lang="uk-UA" sz="1791" noProof="1" smtClean="0">
              <a:solidFill>
                <a:srgbClr val="000000"/>
              </a:solidFill>
              <a:latin typeface="Poppins"/>
            </a:endParaRPr>
          </a:p>
          <a:p>
            <a:pPr algn="just">
              <a:lnSpc>
                <a:spcPts val="2978"/>
              </a:lnSpc>
            </a:pPr>
            <a:endParaRPr lang="en-US" sz="1791" dirty="0">
              <a:solidFill>
                <a:srgbClr val="000000"/>
              </a:solidFill>
              <a:latin typeface="Poppin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/>
          <a:srcRect t="10611" r="1398"/>
          <a:stretch/>
        </p:blipFill>
        <p:spPr>
          <a:xfrm>
            <a:off x="0" y="3238500"/>
            <a:ext cx="6762607" cy="69562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" name="TextBox 25"/>
          <p:cNvSpPr txBox="1"/>
          <p:nvPr/>
        </p:nvSpPr>
        <p:spPr>
          <a:xfrm>
            <a:off x="7990526" y="4223927"/>
            <a:ext cx="8522253" cy="258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9"/>
              </a:lnSpc>
            </a:pPr>
            <a:r>
              <a:rPr lang="uk-UA" sz="5902" spc="-177" noProof="1" smtClean="0">
                <a:solidFill>
                  <a:srgbClr val="0E8388"/>
                </a:solidFill>
                <a:latin typeface="Poppins Bold"/>
              </a:rPr>
              <a:t>Методична комісія інформаційних технологій</a:t>
            </a:r>
            <a:endParaRPr lang="uk-UA" sz="5902" spc="-177" noProof="1">
              <a:solidFill>
                <a:srgbClr val="0E8388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55793">
            <a:off x="13971155" y="-3436160"/>
            <a:ext cx="7469616" cy="15520558"/>
            <a:chOff x="0" y="0"/>
            <a:chExt cx="1967306" cy="4087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7306" cy="4087719"/>
            </a:xfrm>
            <a:custGeom>
              <a:avLst/>
              <a:gdLst/>
              <a:ahLst/>
              <a:cxnLst/>
              <a:rect l="l" t="t" r="r" b="b"/>
              <a:pathLst>
                <a:path w="1967306" h="4087719">
                  <a:moveTo>
                    <a:pt x="0" y="0"/>
                  </a:moveTo>
                  <a:lnTo>
                    <a:pt x="1967306" y="0"/>
                  </a:lnTo>
                  <a:lnTo>
                    <a:pt x="1967306" y="4087719"/>
                  </a:lnTo>
                  <a:lnTo>
                    <a:pt x="0" y="4087719"/>
                  </a:ln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67306" cy="4144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721612">
            <a:off x="4885892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67198" flipH="1">
            <a:off x="13204835" y="6723561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413209" y="946396"/>
            <a:ext cx="857867" cy="85786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9095" y="2226096"/>
            <a:ext cx="604566" cy="60456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24185" y="681913"/>
            <a:ext cx="637633" cy="63763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0"/>
            <a:ext cx="10680020" cy="4490019"/>
          </a:xfrm>
          <a:custGeom>
            <a:avLst/>
            <a:gdLst/>
            <a:ahLst/>
            <a:cxnLst/>
            <a:rect l="l" t="t" r="r" b="b"/>
            <a:pathLst>
              <a:path w="10680020" h="4490019">
                <a:moveTo>
                  <a:pt x="0" y="0"/>
                </a:moveTo>
                <a:lnTo>
                  <a:pt x="10680020" y="0"/>
                </a:lnTo>
                <a:lnTo>
                  <a:pt x="10680020" y="4490019"/>
                </a:lnTo>
                <a:lnTo>
                  <a:pt x="0" y="4490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9951" r="-174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704342" y="3638764"/>
            <a:ext cx="3073613" cy="3009473"/>
          </a:xfrm>
          <a:custGeom>
            <a:avLst/>
            <a:gdLst/>
            <a:ahLst/>
            <a:cxnLst/>
            <a:rect l="l" t="t" r="r" b="b"/>
            <a:pathLst>
              <a:path w="3073613" h="3009473">
                <a:moveTo>
                  <a:pt x="0" y="0"/>
                </a:moveTo>
                <a:lnTo>
                  <a:pt x="3073613" y="0"/>
                </a:lnTo>
                <a:lnTo>
                  <a:pt x="3073613" y="3009472"/>
                </a:lnTo>
                <a:lnTo>
                  <a:pt x="0" y="3009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65" b="-1065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0" y="4594228"/>
            <a:ext cx="9677400" cy="4796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Завдання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наступний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 </a:t>
            </a:r>
            <a:r>
              <a:rPr lang="en-US" sz="1229" dirty="0" smtClean="0">
                <a:solidFill>
                  <a:srgbClr val="000000"/>
                </a:solidFill>
                <a:latin typeface="Poppins Bold"/>
              </a:rPr>
              <a:t>202</a:t>
            </a:r>
            <a:r>
              <a:rPr lang="uk-UA" sz="1229" dirty="0" smtClean="0">
                <a:solidFill>
                  <a:srgbClr val="000000"/>
                </a:solidFill>
                <a:latin typeface="Poppins Bold"/>
              </a:rPr>
              <a:t>5</a:t>
            </a:r>
            <a:r>
              <a:rPr lang="en-US" sz="1229" dirty="0" smtClean="0">
                <a:solidFill>
                  <a:srgbClr val="000000"/>
                </a:solidFill>
                <a:latin typeface="Poppins Bold"/>
              </a:rPr>
              <a:t>-202</a:t>
            </a:r>
            <a:r>
              <a:rPr lang="uk-UA" sz="1229" dirty="0" smtClean="0">
                <a:solidFill>
                  <a:srgbClr val="000000"/>
                </a:solidFill>
                <a:latin typeface="Poppins Bold"/>
              </a:rPr>
              <a:t>6</a:t>
            </a:r>
            <a:r>
              <a:rPr lang="en-US" sz="1229" dirty="0" smtClean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навчальний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рік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 :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1.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Інтеграція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інноваційних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методик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технологій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у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навчальний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процес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Продовжувати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впровадження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сучасних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педагогічних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підходів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інструментів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для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покращення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якості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освіти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2.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Організація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дистанційного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змішаного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Забезпечити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безперервний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освітній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процес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допомогою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онлайн-платформ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комбінованих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методів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3.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Синергія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між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загальноосвітньою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професійною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підготовкою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Сприяти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інтеграції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знань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і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навичок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у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загальноосвітніх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професійних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курсах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для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всебічного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розвитку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студентів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4.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Продовження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творчої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діяльності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лабораторій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викладачів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і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майстрів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Розробляти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нові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уроки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навчальні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матеріали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для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впровадження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в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нову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освітню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програму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5.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Модернізація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навчальних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приміщень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лабораторій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Оновлювати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покращувати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матеріально-технічну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базу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навчальних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кабінетів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і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лабораторій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для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забезпечення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сучасного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навчального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середовища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6.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Публікація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досвіду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педагогічної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роботи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Поширювати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методичні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педагогічні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досягнення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членів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комісії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через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публікації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в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педагогічних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виданнях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Інтернеті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7.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Участь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у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методичних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заходах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Брати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участь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у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методичних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конференціях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,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організовувати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предметні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тижні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,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семінари-практикуми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,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тренінги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педагогічні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читання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8.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Проведення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виховних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заходів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відкритих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уроків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Залучати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здобувачів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освіти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активних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освітніх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виховних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заходів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, а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також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проводити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відкриті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уроки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для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обміну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досвідом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9.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Атестація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викладачів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Забезпечити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процес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атестації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викладачів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методичної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комісії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,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підтримуючи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їх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професійне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зростання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розвиток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10.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Профорієнтаційна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робота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  <a:p>
            <a:pPr algn="ctr">
              <a:lnSpc>
                <a:spcPts val="1720"/>
              </a:lnSpc>
              <a:spcBef>
                <a:spcPct val="0"/>
              </a:spcBef>
            </a:pPr>
            <a:r>
              <a:rPr lang="en-US" sz="1229" dirty="0">
                <a:solidFill>
                  <a:srgbClr val="000000"/>
                </a:solidFill>
                <a:latin typeface="Poppins Bold"/>
              </a:rPr>
              <a:t>o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Проводити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профорієнтаційні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заходи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для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допомоги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здобувачам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освіти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у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виборі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майбутньої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професії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та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кар’єрного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1229" dirty="0" err="1">
                <a:solidFill>
                  <a:srgbClr val="000000"/>
                </a:solidFill>
                <a:latin typeface="Poppins Bold"/>
              </a:rPr>
              <a:t>шляху</a:t>
            </a:r>
            <a:r>
              <a:rPr lang="en-US" sz="1229" dirty="0">
                <a:solidFill>
                  <a:srgbClr val="000000"/>
                </a:solidFill>
                <a:latin typeface="Poppins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4"/>
              <a:stretch>
                <a:fillRect l="-71733" r="-7173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729" y="1028700"/>
            <a:ext cx="943289" cy="944469"/>
          </a:xfrm>
          <a:custGeom>
            <a:avLst/>
            <a:gdLst/>
            <a:ahLst/>
            <a:cxnLst/>
            <a:rect l="l" t="t" r="r" b="b"/>
            <a:pathLst>
              <a:path w="943289" h="944469">
                <a:moveTo>
                  <a:pt x="0" y="0"/>
                </a:moveTo>
                <a:lnTo>
                  <a:pt x="943289" y="0"/>
                </a:lnTo>
                <a:lnTo>
                  <a:pt x="943289" y="944469"/>
                </a:lnTo>
                <a:lnTo>
                  <a:pt x="0" y="94446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4729" y="8315011"/>
            <a:ext cx="943289" cy="943289"/>
          </a:xfrm>
          <a:custGeom>
            <a:avLst/>
            <a:gdLst/>
            <a:ahLst/>
            <a:cxnLst/>
            <a:rect l="l" t="t" r="r" b="b"/>
            <a:pathLst>
              <a:path w="943289" h="943289">
                <a:moveTo>
                  <a:pt x="0" y="0"/>
                </a:moveTo>
                <a:lnTo>
                  <a:pt x="943289" y="0"/>
                </a:lnTo>
                <a:lnTo>
                  <a:pt x="943289" y="943289"/>
                </a:lnTo>
                <a:lnTo>
                  <a:pt x="0" y="94328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224618" y="1546848"/>
            <a:ext cx="6348354" cy="1407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3"/>
              </a:lnSpc>
            </a:pPr>
            <a:r>
              <a:rPr lang="en-US" sz="4713">
                <a:solidFill>
                  <a:srgbClr val="000000"/>
                </a:solidFill>
                <a:latin typeface="Poppins Bold"/>
              </a:rPr>
              <a:t>ВИЩЕ ПРОФЕСІЙНЕ </a:t>
            </a:r>
          </a:p>
          <a:p>
            <a:pPr algn="ctr">
              <a:lnSpc>
                <a:spcPts val="5373"/>
              </a:lnSpc>
            </a:pPr>
            <a:r>
              <a:rPr lang="en-US" sz="4713">
                <a:solidFill>
                  <a:srgbClr val="000000"/>
                </a:solidFill>
                <a:latin typeface="Poppins Bold"/>
              </a:rPr>
              <a:t>УЧИЛИЩЕ № 17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4729" y="3947932"/>
            <a:ext cx="7538244" cy="314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1"/>
              </a:lnSpc>
            </a:pPr>
            <a:r>
              <a:rPr lang="en-US" sz="10518">
                <a:solidFill>
                  <a:srgbClr val="0E8388"/>
                </a:solidFill>
                <a:latin typeface="Poppins Bold"/>
              </a:rPr>
              <a:t>Дякую за увагу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018150" y="5932743"/>
            <a:ext cx="13655680" cy="7561980"/>
            <a:chOff x="0" y="0"/>
            <a:chExt cx="733891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3891" cy="406400"/>
            </a:xfrm>
            <a:custGeom>
              <a:avLst/>
              <a:gdLst/>
              <a:ahLst/>
              <a:cxnLst/>
              <a:rect l="l" t="t" r="r" b="b"/>
              <a:pathLst>
                <a:path w="733891" h="406400">
                  <a:moveTo>
                    <a:pt x="530691" y="0"/>
                  </a:moveTo>
                  <a:cubicBezTo>
                    <a:pt x="642915" y="0"/>
                    <a:pt x="733891" y="90976"/>
                    <a:pt x="733891" y="203200"/>
                  </a:cubicBezTo>
                  <a:cubicBezTo>
                    <a:pt x="733891" y="315424"/>
                    <a:pt x="642915" y="406400"/>
                    <a:pt x="5306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  <a:ln w="1238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733891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6650470" y="5932743"/>
            <a:ext cx="13655680" cy="7561980"/>
            <a:chOff x="0" y="0"/>
            <a:chExt cx="733891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91" cy="406400"/>
            </a:xfrm>
            <a:custGeom>
              <a:avLst/>
              <a:gdLst/>
              <a:ahLst/>
              <a:cxnLst/>
              <a:rect l="l" t="t" r="r" b="b"/>
              <a:pathLst>
                <a:path w="733891" h="406400">
                  <a:moveTo>
                    <a:pt x="530691" y="0"/>
                  </a:moveTo>
                  <a:cubicBezTo>
                    <a:pt x="642915" y="0"/>
                    <a:pt x="733891" y="90976"/>
                    <a:pt x="733891" y="203200"/>
                  </a:cubicBezTo>
                  <a:cubicBezTo>
                    <a:pt x="733891" y="315424"/>
                    <a:pt x="642915" y="406400"/>
                    <a:pt x="5306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  <a:ln w="123825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733891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510165" y="1779018"/>
            <a:ext cx="2599050" cy="2599050"/>
          </a:xfrm>
          <a:custGeom>
            <a:avLst/>
            <a:gdLst/>
            <a:ahLst/>
            <a:cxnLst/>
            <a:rect l="l" t="t" r="r" b="b"/>
            <a:pathLst>
              <a:path w="2599050" h="2599050">
                <a:moveTo>
                  <a:pt x="0" y="0"/>
                </a:moveTo>
                <a:lnTo>
                  <a:pt x="2599050" y="0"/>
                </a:lnTo>
                <a:lnTo>
                  <a:pt x="2599050" y="2599050"/>
                </a:lnTo>
                <a:lnTo>
                  <a:pt x="0" y="2599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6174" y="1975026"/>
            <a:ext cx="2207033" cy="2207033"/>
          </a:xfrm>
          <a:custGeom>
            <a:avLst/>
            <a:gdLst/>
            <a:ahLst/>
            <a:cxnLst/>
            <a:rect l="l" t="t" r="r" b="b"/>
            <a:pathLst>
              <a:path w="2207033" h="2207033">
                <a:moveTo>
                  <a:pt x="0" y="0"/>
                </a:moveTo>
                <a:lnTo>
                  <a:pt x="2207032" y="0"/>
                </a:lnTo>
                <a:lnTo>
                  <a:pt x="2207032" y="2207033"/>
                </a:lnTo>
                <a:lnTo>
                  <a:pt x="0" y="2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78785" y="1779018"/>
            <a:ext cx="2599050" cy="2599050"/>
          </a:xfrm>
          <a:custGeom>
            <a:avLst/>
            <a:gdLst/>
            <a:ahLst/>
            <a:cxnLst/>
            <a:rect l="l" t="t" r="r" b="b"/>
            <a:pathLst>
              <a:path w="2599050" h="2599050">
                <a:moveTo>
                  <a:pt x="0" y="0"/>
                </a:moveTo>
                <a:lnTo>
                  <a:pt x="2599050" y="0"/>
                </a:lnTo>
                <a:lnTo>
                  <a:pt x="2599050" y="2599050"/>
                </a:lnTo>
                <a:lnTo>
                  <a:pt x="0" y="2599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77073" y="1975026"/>
            <a:ext cx="2207033" cy="2207033"/>
          </a:xfrm>
          <a:custGeom>
            <a:avLst/>
            <a:gdLst/>
            <a:ahLst/>
            <a:cxnLst/>
            <a:rect l="l" t="t" r="r" b="b"/>
            <a:pathLst>
              <a:path w="2207033" h="2207033">
                <a:moveTo>
                  <a:pt x="0" y="0"/>
                </a:moveTo>
                <a:lnTo>
                  <a:pt x="2207033" y="0"/>
                </a:lnTo>
                <a:lnTo>
                  <a:pt x="2207033" y="2207033"/>
                </a:lnTo>
                <a:lnTo>
                  <a:pt x="0" y="2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20610" y="2089463"/>
            <a:ext cx="1978160" cy="1978160"/>
          </a:xfrm>
          <a:custGeom>
            <a:avLst/>
            <a:gdLst/>
            <a:ahLst/>
            <a:cxnLst/>
            <a:rect l="l" t="t" r="r" b="b"/>
            <a:pathLst>
              <a:path w="1978160" h="1978160">
                <a:moveTo>
                  <a:pt x="0" y="0"/>
                </a:moveTo>
                <a:lnTo>
                  <a:pt x="1978160" y="0"/>
                </a:lnTo>
                <a:lnTo>
                  <a:pt x="1978160" y="1978160"/>
                </a:lnTo>
                <a:lnTo>
                  <a:pt x="0" y="1978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91510" y="2089463"/>
            <a:ext cx="1978160" cy="1978160"/>
          </a:xfrm>
          <a:custGeom>
            <a:avLst/>
            <a:gdLst/>
            <a:ahLst/>
            <a:cxnLst/>
            <a:rect l="l" t="t" r="r" b="b"/>
            <a:pathLst>
              <a:path w="1978160" h="1978160">
                <a:moveTo>
                  <a:pt x="0" y="0"/>
                </a:moveTo>
                <a:lnTo>
                  <a:pt x="1978160" y="0"/>
                </a:lnTo>
                <a:lnTo>
                  <a:pt x="1978160" y="1978160"/>
                </a:lnTo>
                <a:lnTo>
                  <a:pt x="0" y="1978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82900" y="2586513"/>
            <a:ext cx="1253580" cy="984060"/>
          </a:xfrm>
          <a:custGeom>
            <a:avLst/>
            <a:gdLst/>
            <a:ahLst/>
            <a:cxnLst/>
            <a:rect l="l" t="t" r="r" b="b"/>
            <a:pathLst>
              <a:path w="1253580" h="984060">
                <a:moveTo>
                  <a:pt x="0" y="0"/>
                </a:moveTo>
                <a:lnTo>
                  <a:pt x="1253580" y="0"/>
                </a:lnTo>
                <a:lnTo>
                  <a:pt x="1253580" y="984060"/>
                </a:lnTo>
                <a:lnTo>
                  <a:pt x="0" y="98406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2853800" y="2586513"/>
            <a:ext cx="1253580" cy="984060"/>
          </a:xfrm>
          <a:custGeom>
            <a:avLst/>
            <a:gdLst/>
            <a:ahLst/>
            <a:cxnLst/>
            <a:rect l="l" t="t" r="r" b="b"/>
            <a:pathLst>
              <a:path w="1253580" h="984060">
                <a:moveTo>
                  <a:pt x="0" y="984060"/>
                </a:moveTo>
                <a:lnTo>
                  <a:pt x="1253580" y="984060"/>
                </a:lnTo>
                <a:lnTo>
                  <a:pt x="1253580" y="0"/>
                </a:lnTo>
                <a:lnTo>
                  <a:pt x="0" y="0"/>
                </a:lnTo>
                <a:lnTo>
                  <a:pt x="0" y="98406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520999">
            <a:off x="12455024" y="-1230096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01626" flipV="1">
            <a:off x="-440482" y="-1269646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529241" y="1019175"/>
            <a:ext cx="894906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spc="-134">
                <a:solidFill>
                  <a:srgbClr val="000000"/>
                </a:solidFill>
                <a:latin typeface="Poppins Bold"/>
              </a:rPr>
              <a:t>Навчально-методична робота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87334" y="5553355"/>
            <a:ext cx="6615079" cy="483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8"/>
              </a:lnSpc>
            </a:pP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 </a:t>
            </a:r>
          </a:p>
          <a:p>
            <a:pPr algn="just">
              <a:lnSpc>
                <a:spcPts val="2858"/>
              </a:lnSpc>
            </a:pP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Навчально-методична робота у ВПУ № 17 протягом навчального року здійснювалась згідно з </a:t>
            </a: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наказом № 582 від 12.12. 2000 р МОН </a:t>
            </a: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“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Про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удосконалення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методичної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роботи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в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системі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професійно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-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ехнічної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освіти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» та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Додатком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1 до </a:t>
            </a:r>
            <a:r>
              <a:rPr lang="ru-RU" sz="2402" dirty="0" err="1" smtClean="0">
                <a:solidFill>
                  <a:srgbClr val="FFFFFF"/>
                </a:solidFill>
                <a:latin typeface="Poppins"/>
              </a:rPr>
              <a:t>нього</a:t>
            </a:r>
            <a:r>
              <a:rPr lang="ru-RU" sz="2402" dirty="0" smtClean="0">
                <a:solidFill>
                  <a:srgbClr val="FFFFFF"/>
                </a:solidFill>
                <a:latin typeface="Poppins"/>
              </a:rPr>
              <a:t> (</a:t>
            </a: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Положенням </a:t>
            </a: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про методичну роботу у професійно-технічному навчальному </a:t>
            </a:r>
            <a:r>
              <a:rPr lang="uk-UA" sz="2402" smtClean="0">
                <a:solidFill>
                  <a:srgbClr val="FFFFFF"/>
                </a:solidFill>
                <a:latin typeface="Poppins"/>
              </a:rPr>
              <a:t>закладі</a:t>
            </a:r>
            <a:r>
              <a:rPr lang="uk-UA" sz="2402" smtClean="0">
                <a:solidFill>
                  <a:srgbClr val="FFFFFF"/>
                </a:solidFill>
                <a:latin typeface="Poppins"/>
              </a:rPr>
              <a:t>,), плану </a:t>
            </a: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роботи Департаменту освіти і науки ДОДА, НМЦ ПТО в Дніпропетровській області та Плану роботи вищого професійного училища № 17 на 2024-2025 </a:t>
            </a:r>
            <a:r>
              <a:rPr lang="uk-UA" sz="2402" dirty="0" err="1" smtClean="0">
                <a:solidFill>
                  <a:srgbClr val="FFFFFF"/>
                </a:solidFill>
                <a:latin typeface="Poppins"/>
              </a:rPr>
              <a:t>н.р</a:t>
            </a:r>
            <a:r>
              <a:rPr lang="uk-UA" sz="2402" dirty="0" smtClean="0">
                <a:solidFill>
                  <a:srgbClr val="FFFFFF"/>
                </a:solidFill>
                <a:latin typeface="Poppins"/>
              </a:rPr>
              <a:t>.</a:t>
            </a:r>
          </a:p>
          <a:p>
            <a:pPr algn="just">
              <a:lnSpc>
                <a:spcPts val="2858"/>
              </a:lnSpc>
            </a:pPr>
            <a:endParaRPr lang="uk-UA" sz="2402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181094" y="5553355"/>
            <a:ext cx="6604775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1"/>
              </a:lnSpc>
            </a:pPr>
            <a:r>
              <a:rPr lang="uk-UA" sz="2118" dirty="0" smtClean="0">
                <a:solidFill>
                  <a:srgbClr val="FFFFFF"/>
                </a:solidFill>
                <a:latin typeface="Poppins"/>
              </a:rPr>
              <a:t>	Впровадження наукової організації навчального процесу, вивчення методів та прийомів роботи викладачів, розробку методики викладання різних предметів для здобувачів освіти різних професій. 	</a:t>
            </a:r>
          </a:p>
          <a:p>
            <a:pPr algn="just">
              <a:lnSpc>
                <a:spcPts val="2521"/>
              </a:lnSpc>
            </a:pPr>
            <a:r>
              <a:rPr lang="uk-UA" sz="2118" dirty="0" smtClean="0">
                <a:solidFill>
                  <a:srgbClr val="FFFFFF"/>
                </a:solidFill>
                <a:latin typeface="Poppins"/>
              </a:rPr>
              <a:t>	Крім того, комісія проводила теоретичні та практичні заняття, розробляла рекомендації щодо ефективного використання навчального обладнання, а також надавала індивідуальну підтримку викладачам у плануванні роботи, організації та проведенні відкритих занять та гуртків. Також вона сприяла в оволодінні педагогічною майстерністю викладачами-початківцями.</a:t>
            </a:r>
            <a:endParaRPr lang="uk-UA" sz="2118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52190" y="4556835"/>
            <a:ext cx="4895265" cy="150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1"/>
              </a:lnSpc>
            </a:pPr>
            <a:r>
              <a:rPr lang="en-US" sz="3391" spc="-101" dirty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3391" spc="-101" dirty="0" err="1">
                <a:solidFill>
                  <a:srgbClr val="FFFFFF"/>
                </a:solidFill>
                <a:latin typeface="Poppins Bold"/>
              </a:rPr>
              <a:t>План</a:t>
            </a:r>
            <a:r>
              <a:rPr lang="en-US" sz="3391" spc="-101" dirty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3391" spc="-101" dirty="0" err="1">
                <a:solidFill>
                  <a:srgbClr val="FFFFFF"/>
                </a:solidFill>
                <a:latin typeface="Poppins Bold"/>
              </a:rPr>
              <a:t>роботи</a:t>
            </a:r>
            <a:r>
              <a:rPr lang="en-US" sz="3391" spc="-101" dirty="0">
                <a:solidFill>
                  <a:srgbClr val="FFFFFF"/>
                </a:solidFill>
                <a:latin typeface="Poppins Bold"/>
              </a:rPr>
              <a:t> ВПУ </a:t>
            </a:r>
            <a:r>
              <a:rPr lang="en-US" sz="3391" spc="-101" dirty="0" err="1">
                <a:solidFill>
                  <a:srgbClr val="FFFFFF"/>
                </a:solidFill>
                <a:latin typeface="Poppins Bold"/>
              </a:rPr>
              <a:t>на</a:t>
            </a:r>
            <a:r>
              <a:rPr lang="en-US" sz="3391" spc="-101" dirty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3391" spc="-101" dirty="0" smtClean="0">
                <a:solidFill>
                  <a:srgbClr val="FFFFFF"/>
                </a:solidFill>
                <a:latin typeface="Poppins Bold"/>
              </a:rPr>
              <a:t>202</a:t>
            </a:r>
            <a:r>
              <a:rPr lang="uk-UA" sz="3391" spc="-101" dirty="0" smtClean="0">
                <a:solidFill>
                  <a:srgbClr val="FFFFFF"/>
                </a:solidFill>
                <a:latin typeface="Poppins Bold"/>
              </a:rPr>
              <a:t>4</a:t>
            </a:r>
            <a:r>
              <a:rPr lang="en-US" sz="3391" spc="-101" dirty="0" smtClean="0">
                <a:solidFill>
                  <a:srgbClr val="FFFFFF"/>
                </a:solidFill>
                <a:latin typeface="Poppins Bold"/>
              </a:rPr>
              <a:t>-202</a:t>
            </a:r>
            <a:r>
              <a:rPr lang="uk-UA" sz="3391" spc="-101" dirty="0" smtClean="0">
                <a:solidFill>
                  <a:srgbClr val="FFFFFF"/>
                </a:solidFill>
                <a:latin typeface="Poppins Bold"/>
              </a:rPr>
              <a:t>5</a:t>
            </a:r>
            <a:r>
              <a:rPr lang="en-US" sz="3391" spc="-101" dirty="0" smtClean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3391" spc="-101" dirty="0" err="1">
                <a:solidFill>
                  <a:srgbClr val="FFFFFF"/>
                </a:solidFill>
                <a:latin typeface="Poppins Bold"/>
              </a:rPr>
              <a:t>н.р</a:t>
            </a:r>
            <a:r>
              <a:rPr lang="en-US" sz="3391" spc="-101" dirty="0">
                <a:solidFill>
                  <a:srgbClr val="FFFFFF"/>
                </a:solidFill>
                <a:latin typeface="Poppins Bold"/>
              </a:rPr>
              <a:t>.</a:t>
            </a:r>
          </a:p>
          <a:p>
            <a:pPr algn="ctr">
              <a:lnSpc>
                <a:spcPts val="3831"/>
              </a:lnSpc>
            </a:pPr>
            <a:endParaRPr lang="en-US" sz="3391" spc="-101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977692" y="4566360"/>
            <a:ext cx="5364196" cy="62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6"/>
              </a:lnSpc>
            </a:pPr>
            <a:r>
              <a:rPr lang="en-US" sz="4058" spc="-121">
                <a:solidFill>
                  <a:srgbClr val="FFFFFF"/>
                </a:solidFill>
                <a:latin typeface="Poppins Bold"/>
              </a:rPr>
              <a:t>Методична комісія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73720">
            <a:off x="5570985" y="2932996"/>
            <a:ext cx="12676724" cy="4421008"/>
          </a:xfrm>
          <a:custGeom>
            <a:avLst/>
            <a:gdLst/>
            <a:ahLst/>
            <a:cxnLst/>
            <a:rect l="l" t="t" r="r" b="b"/>
            <a:pathLst>
              <a:path w="12676724" h="4421008">
                <a:moveTo>
                  <a:pt x="0" y="0"/>
                </a:moveTo>
                <a:lnTo>
                  <a:pt x="12676724" y="0"/>
                </a:lnTo>
                <a:lnTo>
                  <a:pt x="12676724" y="4421008"/>
                </a:lnTo>
                <a:lnTo>
                  <a:pt x="0" y="442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5371" y="0"/>
            <a:ext cx="7172629" cy="10284335"/>
            <a:chOff x="0" y="0"/>
            <a:chExt cx="20508404" cy="294055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08340" cy="29405582"/>
            </a:xfrm>
            <a:custGeom>
              <a:avLst/>
              <a:gdLst/>
              <a:ahLst/>
              <a:cxnLst/>
              <a:rect l="l" t="t" r="r" b="b"/>
              <a:pathLst>
                <a:path w="20508340" h="29405582">
                  <a:moveTo>
                    <a:pt x="9683242" y="0"/>
                  </a:moveTo>
                  <a:cubicBezTo>
                    <a:pt x="9719437" y="5416550"/>
                    <a:pt x="8407908" y="9588373"/>
                    <a:pt x="4155313" y="16175737"/>
                  </a:cubicBezTo>
                  <a:cubicBezTo>
                    <a:pt x="343281" y="22080474"/>
                    <a:pt x="1397" y="27222577"/>
                    <a:pt x="0" y="28861513"/>
                  </a:cubicBezTo>
                  <a:lnTo>
                    <a:pt x="0" y="28881071"/>
                  </a:lnTo>
                  <a:cubicBezTo>
                    <a:pt x="254" y="29222064"/>
                    <a:pt x="15240" y="29405582"/>
                    <a:pt x="15240" y="29405582"/>
                  </a:cubicBezTo>
                  <a:lnTo>
                    <a:pt x="20508340" y="29405582"/>
                  </a:lnTo>
                  <a:lnTo>
                    <a:pt x="20508340" y="0"/>
                  </a:lnTo>
                  <a:close/>
                </a:path>
              </a:pathLst>
            </a:custGeom>
            <a:blipFill>
              <a:blip r:embed="rId4"/>
              <a:stretch>
                <a:fillRect t="-39990" b="-3999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967198" flipH="1">
            <a:off x="13287997" y="6433664"/>
            <a:ext cx="10665551" cy="3626287"/>
          </a:xfrm>
          <a:custGeom>
            <a:avLst/>
            <a:gdLst/>
            <a:ahLst/>
            <a:cxnLst/>
            <a:rect l="l" t="t" r="r" b="b"/>
            <a:pathLst>
              <a:path w="10665551" h="3626287">
                <a:moveTo>
                  <a:pt x="10665551" y="0"/>
                </a:moveTo>
                <a:lnTo>
                  <a:pt x="0" y="0"/>
                </a:lnTo>
                <a:lnTo>
                  <a:pt x="0" y="3626288"/>
                </a:lnTo>
                <a:lnTo>
                  <a:pt x="10665551" y="3626288"/>
                </a:lnTo>
                <a:lnTo>
                  <a:pt x="10665551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279555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65440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90531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51215" y="2939691"/>
            <a:ext cx="9170838" cy="614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7"/>
              </a:lnSpc>
            </a:pPr>
            <a:r>
              <a:rPr lang="uk-UA" sz="3406" dirty="0" smtClean="0">
                <a:solidFill>
                  <a:srgbClr val="000000"/>
                </a:solidFill>
                <a:latin typeface="Poppins"/>
              </a:rPr>
              <a:t> Комісія розпочала свою роботу над плануванням та затвердженням поурочно-тематичних планів, планів роботи та паспортів кабінетів, над комплексно-методичним забезпеченням таких предметів як інформатика, технології обробки інформації, операційні системи та програмне забезпечення, над складанням графіка відкритих уроків та організувала діяльність згідно плану на поточний рік. </a:t>
            </a:r>
          </a:p>
          <a:p>
            <a:pPr algn="just">
              <a:lnSpc>
                <a:spcPts val="3901"/>
              </a:lnSpc>
            </a:pPr>
            <a:endParaRPr lang="en-US" sz="3406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51215" y="1009650"/>
            <a:ext cx="9779532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0"/>
              </a:lnSpc>
            </a:pPr>
            <a:r>
              <a:rPr lang="en-US" sz="4699" spc="-140" dirty="0" err="1">
                <a:solidFill>
                  <a:srgbClr val="0E8388"/>
                </a:solidFill>
                <a:latin typeface="Poppins Bold"/>
              </a:rPr>
              <a:t>Робота</a:t>
            </a:r>
            <a:r>
              <a:rPr lang="en-US" sz="4699" spc="-140" dirty="0">
                <a:solidFill>
                  <a:srgbClr val="0E8388"/>
                </a:solidFill>
                <a:latin typeface="Poppins Bold"/>
              </a:rPr>
              <a:t> </a:t>
            </a:r>
            <a:r>
              <a:rPr lang="en-US" sz="4699" spc="-140" dirty="0" err="1">
                <a:solidFill>
                  <a:srgbClr val="0E8388"/>
                </a:solidFill>
                <a:latin typeface="Poppins Bold"/>
              </a:rPr>
              <a:t>комісії</a:t>
            </a:r>
            <a:r>
              <a:rPr lang="en-US" sz="4699" spc="-140" dirty="0">
                <a:solidFill>
                  <a:srgbClr val="0E8388"/>
                </a:solidFill>
                <a:latin typeface="Poppins Bold"/>
              </a:rPr>
              <a:t> у </a:t>
            </a:r>
            <a:r>
              <a:rPr lang="en-US" sz="4699" spc="-140" dirty="0" smtClean="0">
                <a:solidFill>
                  <a:srgbClr val="0E8388"/>
                </a:solidFill>
                <a:latin typeface="Poppins Bold"/>
              </a:rPr>
              <a:t>202</a:t>
            </a:r>
            <a:r>
              <a:rPr lang="uk-UA" sz="4699" spc="-140" dirty="0" smtClean="0">
                <a:solidFill>
                  <a:srgbClr val="0E8388"/>
                </a:solidFill>
                <a:latin typeface="Poppins Bold"/>
              </a:rPr>
              <a:t>4</a:t>
            </a:r>
            <a:r>
              <a:rPr lang="en-US" sz="4699" spc="-140" dirty="0" smtClean="0">
                <a:solidFill>
                  <a:srgbClr val="0E8388"/>
                </a:solidFill>
                <a:latin typeface="Poppins Bold"/>
              </a:rPr>
              <a:t>-202</a:t>
            </a:r>
            <a:r>
              <a:rPr lang="uk-UA" sz="4699" spc="-140" dirty="0" smtClean="0">
                <a:solidFill>
                  <a:srgbClr val="0E8388"/>
                </a:solidFill>
                <a:latin typeface="Poppins Bold"/>
              </a:rPr>
              <a:t>5</a:t>
            </a:r>
            <a:r>
              <a:rPr lang="en-US" sz="4699" spc="-140" dirty="0" smtClean="0">
                <a:solidFill>
                  <a:srgbClr val="0E8388"/>
                </a:solidFill>
                <a:latin typeface="Poppins Bold"/>
              </a:rPr>
              <a:t> </a:t>
            </a:r>
            <a:r>
              <a:rPr lang="en-US" sz="4699" spc="-140" dirty="0" err="1">
                <a:solidFill>
                  <a:srgbClr val="0E8388"/>
                </a:solidFill>
                <a:latin typeface="Poppins Bold"/>
              </a:rPr>
              <a:t>н.р</a:t>
            </a:r>
            <a:r>
              <a:rPr lang="en-US" sz="4699" spc="-140" dirty="0">
                <a:solidFill>
                  <a:srgbClr val="0E8388"/>
                </a:solidFill>
                <a:latin typeface="Poppins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24532" y="4519952"/>
            <a:ext cx="21494542" cy="6357176"/>
            <a:chOff x="0" y="0"/>
            <a:chExt cx="5661114" cy="1674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114" cy="1674318"/>
            </a:xfrm>
            <a:custGeom>
              <a:avLst/>
              <a:gdLst/>
              <a:ahLst/>
              <a:cxnLst/>
              <a:rect l="l" t="t" r="r" b="b"/>
              <a:pathLst>
                <a:path w="5661114" h="1674318">
                  <a:moveTo>
                    <a:pt x="0" y="0"/>
                  </a:moveTo>
                  <a:lnTo>
                    <a:pt x="5661114" y="0"/>
                  </a:lnTo>
                  <a:lnTo>
                    <a:pt x="5661114" y="1674318"/>
                  </a:lnTo>
                  <a:lnTo>
                    <a:pt x="0" y="1674318"/>
                  </a:ln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661114" cy="1674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1207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86442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0426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64174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0" y="0"/>
                </a:lnTo>
                <a:lnTo>
                  <a:pt x="2588780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59408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73392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36093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31327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45311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08012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03246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17230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311879" y="3946233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484845" y="3946233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668925" y="3875415"/>
            <a:ext cx="1123117" cy="1123117"/>
          </a:xfrm>
          <a:custGeom>
            <a:avLst/>
            <a:gdLst/>
            <a:ahLst/>
            <a:cxnLst/>
            <a:rect l="l" t="t" r="r" b="b"/>
            <a:pathLst>
              <a:path w="1123117" h="1123117">
                <a:moveTo>
                  <a:pt x="0" y="0"/>
                </a:moveTo>
                <a:lnTo>
                  <a:pt x="1123116" y="0"/>
                </a:lnTo>
                <a:lnTo>
                  <a:pt x="1123116" y="1123117"/>
                </a:lnTo>
                <a:lnTo>
                  <a:pt x="0" y="11231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828683" y="3946233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602057">
            <a:off x="12387093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71263" y="623332"/>
            <a:ext cx="15125530" cy="260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spc="-134">
                <a:solidFill>
                  <a:srgbClr val="000000"/>
                </a:solidFill>
                <a:latin typeface="Poppins Bold"/>
              </a:rPr>
              <a:t>Удосконалення професійної майстерності та забезпечення  неперервної освіти педагогічних працівників здійснювалося через підвищення кваліфікації педпрацівників за різними формами.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81487" y="6985200"/>
            <a:ext cx="416100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2045" dirty="0">
                <a:solidFill>
                  <a:srgbClr val="FFFFFF"/>
                </a:solidFill>
                <a:latin typeface="Poppins"/>
              </a:rPr>
              <a:t> </a:t>
            </a:r>
            <a:r>
              <a:rPr lang="uk-UA" sz="2045" dirty="0" smtClean="0">
                <a:solidFill>
                  <a:srgbClr val="FFFFFF"/>
                </a:solidFill>
                <a:latin typeface="Poppins"/>
              </a:rPr>
              <a:t>Складали тести на сайті</a:t>
            </a:r>
          </a:p>
          <a:p>
            <a:pPr algn="ctr">
              <a:lnSpc>
                <a:spcPts val="2659"/>
              </a:lnSpc>
            </a:pPr>
            <a:r>
              <a:rPr lang="uk-UA" sz="2045" dirty="0" smtClean="0">
                <a:solidFill>
                  <a:srgbClr val="FFFFFF"/>
                </a:solidFill>
                <a:latin typeface="Poppins"/>
              </a:rPr>
              <a:t> «На УРОК»</a:t>
            </a:r>
            <a:endParaRPr lang="en-US" sz="2045" dirty="0">
              <a:solidFill>
                <a:srgbClr val="FFFFFF"/>
              </a:solidFill>
              <a:latin typeface="Poppins"/>
            </a:endParaRPr>
          </a:p>
          <a:p>
            <a:pPr algn="ctr">
              <a:lnSpc>
                <a:spcPts val="2659"/>
              </a:lnSpc>
            </a:pPr>
            <a:endParaRPr lang="en-US" sz="2045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97793" y="6042689"/>
            <a:ext cx="3175609" cy="38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</a:pPr>
            <a:r>
              <a:rPr lang="en-US" sz="2489" spc="-74">
                <a:solidFill>
                  <a:srgbClr val="FFFFFF"/>
                </a:solidFill>
                <a:latin typeface="Poppins Bold"/>
              </a:rPr>
              <a:t>Тестування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01666" y="6994725"/>
            <a:ext cx="372424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uk-UA" sz="1830" dirty="0" smtClean="0">
                <a:solidFill>
                  <a:srgbClr val="FFFFFF"/>
                </a:solidFill>
                <a:latin typeface="Poppins"/>
              </a:rPr>
              <a:t> Засідання секції викладачів інформатики та інформаційних технологій </a:t>
            </a:r>
          </a:p>
          <a:p>
            <a:pPr algn="ctr">
              <a:lnSpc>
                <a:spcPts val="2380"/>
              </a:lnSpc>
            </a:pPr>
            <a:r>
              <a:rPr lang="uk-UA" sz="1830" dirty="0" smtClean="0">
                <a:solidFill>
                  <a:srgbClr val="FFFFFF"/>
                </a:solidFill>
                <a:latin typeface="Poppins"/>
              </a:rPr>
              <a:t>в режимі онлайн згідно плану НМЦ ПТО</a:t>
            </a:r>
            <a:endParaRPr lang="uk-UA" sz="183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200743" y="6042689"/>
            <a:ext cx="3715643" cy="38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</a:pPr>
            <a:r>
              <a:rPr lang="en-US" sz="2489" spc="-74">
                <a:solidFill>
                  <a:srgbClr val="FFFFFF"/>
                </a:solidFill>
                <a:latin typeface="Poppins Bold"/>
              </a:rPr>
              <a:t>Засідання секцій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373585" y="6994725"/>
            <a:ext cx="3539733" cy="146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2"/>
              </a:lnSpc>
            </a:pPr>
            <a:r>
              <a:rPr lang="uk-UA" sz="1740" dirty="0" smtClean="0">
                <a:solidFill>
                  <a:srgbClr val="FFFFFF"/>
                </a:solidFill>
                <a:latin typeface="Poppins"/>
              </a:rPr>
              <a:t>Тренінг програми </a:t>
            </a:r>
            <a:r>
              <a:rPr lang="uk-UA" sz="1740" dirty="0" err="1" smtClean="0">
                <a:solidFill>
                  <a:srgbClr val="FFFFFF"/>
                </a:solidFill>
                <a:latin typeface="Poppins"/>
              </a:rPr>
              <a:t>Джуніор</a:t>
            </a:r>
            <a:r>
              <a:rPr lang="uk-UA" sz="1740" dirty="0" smtClean="0">
                <a:solidFill>
                  <a:srgbClr val="FFFFFF"/>
                </a:solidFill>
                <a:latin typeface="Poppins"/>
              </a:rPr>
              <a:t> </a:t>
            </a:r>
            <a:r>
              <a:rPr lang="uk-UA" sz="1740" dirty="0" err="1" smtClean="0">
                <a:solidFill>
                  <a:srgbClr val="FFFFFF"/>
                </a:solidFill>
                <a:latin typeface="Poppins"/>
              </a:rPr>
              <a:t>Ачивмент</a:t>
            </a:r>
            <a:r>
              <a:rPr lang="uk-UA" sz="1740" dirty="0" smtClean="0">
                <a:solidFill>
                  <a:srgbClr val="FFFFFF"/>
                </a:solidFill>
                <a:latin typeface="Poppins"/>
              </a:rPr>
              <a:t> Україна «Microsoft </a:t>
            </a:r>
            <a:r>
              <a:rPr lang="uk-UA" sz="1740" dirty="0" err="1" smtClean="0">
                <a:solidFill>
                  <a:srgbClr val="FFFFFF"/>
                </a:solidFill>
                <a:latin typeface="Poppins"/>
              </a:rPr>
              <a:t>Generatative</a:t>
            </a:r>
            <a:r>
              <a:rPr lang="uk-UA" sz="1740" dirty="0" smtClean="0">
                <a:solidFill>
                  <a:srgbClr val="FFFFFF"/>
                </a:solidFill>
                <a:latin typeface="Poppins"/>
              </a:rPr>
              <a:t> AI» для педагогічних працівників та здобувачів освіти .</a:t>
            </a:r>
            <a:endParaRPr lang="uk-UA" sz="174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547648" y="6042689"/>
            <a:ext cx="3365670" cy="38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</a:pPr>
            <a:r>
              <a:rPr lang="en-US" sz="2489" spc="-74">
                <a:solidFill>
                  <a:srgbClr val="FFFFFF"/>
                </a:solidFill>
                <a:latin typeface="Poppins Bold"/>
              </a:rPr>
              <a:t>Тренінги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545504" y="6994725"/>
            <a:ext cx="3713796" cy="152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3"/>
              </a:lnSpc>
            </a:pPr>
            <a:r>
              <a:rPr lang="en-US" sz="1825" dirty="0">
                <a:solidFill>
                  <a:srgbClr val="FFFFFF"/>
                </a:solidFill>
                <a:latin typeface="Poppins"/>
              </a:rPr>
              <a:t> </a:t>
            </a:r>
            <a:r>
              <a:rPr lang="uk-UA" sz="1825" dirty="0" smtClean="0">
                <a:solidFill>
                  <a:srgbClr val="FFFFFF"/>
                </a:solidFill>
                <a:latin typeface="Poppins"/>
              </a:rPr>
              <a:t>Курси ДАНО: Технології створення освітнього аудіовізуального контенту: навчальні фільми, кліпи, ролики. </a:t>
            </a:r>
          </a:p>
          <a:p>
            <a:pPr algn="just">
              <a:lnSpc>
                <a:spcPts val="2373"/>
              </a:lnSpc>
            </a:pPr>
            <a:endParaRPr lang="uk-UA" sz="1825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545504" y="6042689"/>
            <a:ext cx="3713796" cy="38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</a:pPr>
            <a:r>
              <a:rPr lang="en-US" sz="2489" spc="-74">
                <a:solidFill>
                  <a:srgbClr val="FFFFFF"/>
                </a:solidFill>
                <a:latin typeface="Poppins Bold"/>
              </a:rPr>
              <a:t>Онлайн курси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387093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01545" y="5421145"/>
            <a:ext cx="1221784" cy="1201930"/>
          </a:xfrm>
          <a:custGeom>
            <a:avLst/>
            <a:gdLst/>
            <a:ahLst/>
            <a:cxnLst/>
            <a:rect l="l" t="t" r="r" b="b"/>
            <a:pathLst>
              <a:path w="1221784" h="1201930">
                <a:moveTo>
                  <a:pt x="0" y="0"/>
                </a:moveTo>
                <a:lnTo>
                  <a:pt x="1221784" y="0"/>
                </a:lnTo>
                <a:lnTo>
                  <a:pt x="1221784" y="1201930"/>
                </a:lnTo>
                <a:lnTo>
                  <a:pt x="0" y="1201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88624" y="388590"/>
            <a:ext cx="13948942" cy="165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2"/>
              </a:lnSpc>
            </a:pPr>
            <a:r>
              <a:rPr lang="en-US" sz="5621" spc="-168">
                <a:solidFill>
                  <a:srgbClr val="000000"/>
                </a:solidFill>
                <a:latin typeface="Poppins Bold"/>
              </a:rPr>
              <a:t>Результативність науково-методичної роботи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7851" y="2548252"/>
            <a:ext cx="9813733" cy="2851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867" dirty="0">
                <a:solidFill>
                  <a:srgbClr val="000000"/>
                </a:solidFill>
                <a:latin typeface="Poppins"/>
              </a:rPr>
              <a:t> </a:t>
            </a:r>
            <a:r>
              <a:rPr lang="uk-UA" sz="2867" dirty="0" smtClean="0">
                <a:solidFill>
                  <a:srgbClr val="000000"/>
                </a:solidFill>
                <a:latin typeface="Poppins"/>
              </a:rPr>
              <a:t>Вище професійне училище № 17 за координації НМЦ ПТО протягом звітного періоду брали участь у Всеукраїнських, обласних конкурсах професійної майстерності, олімпіадах із загальноосвітніх дисциплін, тематичних конкурсах, виставках тощо.</a:t>
            </a:r>
          </a:p>
          <a:p>
            <a:pPr algn="just">
              <a:lnSpc>
                <a:spcPts val="3728"/>
              </a:lnSpc>
            </a:pPr>
            <a:endParaRPr lang="en-US" sz="2867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1178" y="5711670"/>
            <a:ext cx="9564822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2"/>
              </a:lnSpc>
            </a:pPr>
            <a:r>
              <a:rPr lang="uk-UA" sz="2932" noProof="1" smtClean="0">
                <a:solidFill>
                  <a:srgbClr val="000000"/>
                </a:solidFill>
                <a:latin typeface="Poppins"/>
              </a:rPr>
              <a:t>Олімпіади відбулися відповідно до наказу департаменту освіти і науки Дніпропетровської обласної державної </a:t>
            </a:r>
            <a:r>
              <a:rPr lang="uk-UA" sz="2932" noProof="1" smtClean="0">
                <a:solidFill>
                  <a:srgbClr val="000000"/>
                </a:solidFill>
                <a:latin typeface="Poppins"/>
              </a:rPr>
              <a:t>адміністрації</a:t>
            </a:r>
            <a:endParaRPr lang="uk-UA" sz="2932" noProof="1" smtClean="0">
              <a:solidFill>
                <a:srgbClr val="000000"/>
              </a:solidFill>
              <a:latin typeface="Poppins"/>
            </a:endParaRPr>
          </a:p>
          <a:p>
            <a:pPr algn="ctr">
              <a:lnSpc>
                <a:spcPts val="3812"/>
              </a:lnSpc>
            </a:pPr>
            <a:r>
              <a:rPr lang="en-US" sz="2932" dirty="0" smtClean="0">
                <a:solidFill>
                  <a:srgbClr val="000000"/>
                </a:solidFill>
                <a:latin typeface="Poppins"/>
              </a:rPr>
              <a:t>.</a:t>
            </a:r>
            <a:endParaRPr lang="en-US" sz="2932" dirty="0">
              <a:solidFill>
                <a:srgbClr val="000000"/>
              </a:solidFill>
              <a:latin typeface="Poppins"/>
            </a:endParaRPr>
          </a:p>
          <a:p>
            <a:pPr algn="ctr">
              <a:lnSpc>
                <a:spcPts val="3812"/>
              </a:lnSpc>
            </a:pPr>
            <a:r>
              <a:rPr lang="en-US" sz="2932" dirty="0">
                <a:solidFill>
                  <a:srgbClr val="000000"/>
                </a:solidFill>
                <a:latin typeface="Poppins"/>
              </a:rPr>
              <a:t> </a:t>
            </a:r>
          </a:p>
          <a:p>
            <a:pPr algn="just">
              <a:lnSpc>
                <a:spcPts val="3812"/>
              </a:lnSpc>
            </a:pPr>
            <a:endParaRPr lang="en-US" sz="2932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AutoShape 2" descr="https://photos.fife.usercontent.google.com/pw/AP1GczMX6QpQge4RWWqBi-yJFtwugs7gPjLFxaMddma4RkJ7fUQOA4zbgJJomw=w855-h641-s-no-gm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3989" y="2548252"/>
            <a:ext cx="7942420" cy="5954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113" flipV="1">
            <a:off x="35054" y="2973748"/>
            <a:ext cx="12676724" cy="4421008"/>
          </a:xfrm>
          <a:custGeom>
            <a:avLst/>
            <a:gdLst/>
            <a:ahLst/>
            <a:cxnLst/>
            <a:rect l="l" t="t" r="r" b="b"/>
            <a:pathLst>
              <a:path w="12676724" h="4421008">
                <a:moveTo>
                  <a:pt x="0" y="4421007"/>
                </a:moveTo>
                <a:lnTo>
                  <a:pt x="12676725" y="4421007"/>
                </a:lnTo>
                <a:lnTo>
                  <a:pt x="12676725" y="0"/>
                </a:lnTo>
                <a:lnTo>
                  <a:pt x="0" y="0"/>
                </a:lnTo>
                <a:lnTo>
                  <a:pt x="0" y="4421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7566" y="946396"/>
            <a:ext cx="857867" cy="85786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69653" y="2226096"/>
            <a:ext cx="604566" cy="6045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01992" y="681913"/>
            <a:ext cx="637633" cy="6376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7172629" cy="10284335"/>
            <a:chOff x="0" y="0"/>
            <a:chExt cx="20508404" cy="294055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08340" cy="29405579"/>
            </a:xfrm>
            <a:custGeom>
              <a:avLst/>
              <a:gdLst/>
              <a:ahLst/>
              <a:cxnLst/>
              <a:rect l="l" t="t" r="r" b="b"/>
              <a:pathLst>
                <a:path w="20508340" h="29405579">
                  <a:moveTo>
                    <a:pt x="0" y="0"/>
                  </a:moveTo>
                  <a:lnTo>
                    <a:pt x="0" y="29405579"/>
                  </a:lnTo>
                  <a:lnTo>
                    <a:pt x="20493101" y="29405579"/>
                  </a:lnTo>
                  <a:cubicBezTo>
                    <a:pt x="20493101" y="29405579"/>
                    <a:pt x="20508088" y="29221937"/>
                    <a:pt x="20508340" y="28880941"/>
                  </a:cubicBezTo>
                  <a:lnTo>
                    <a:pt x="20508340" y="28861637"/>
                  </a:lnTo>
                  <a:cubicBezTo>
                    <a:pt x="20506944" y="27222704"/>
                    <a:pt x="20165061" y="22080345"/>
                    <a:pt x="16353155" y="16175735"/>
                  </a:cubicBezTo>
                  <a:cubicBezTo>
                    <a:pt x="12100560" y="9588373"/>
                    <a:pt x="10789031" y="5416550"/>
                    <a:pt x="10825226" y="0"/>
                  </a:cubicBezTo>
                  <a:close/>
                </a:path>
              </a:pathLst>
            </a:custGeom>
            <a:blipFill>
              <a:blip r:embed="rId4"/>
              <a:stretch>
                <a:fillRect l="-61656" r="-5341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2903702">
            <a:off x="-5767044" y="6286174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5" y="0"/>
                </a:lnTo>
                <a:lnTo>
                  <a:pt x="10909315" y="3709166"/>
                </a:lnTo>
                <a:lnTo>
                  <a:pt x="0" y="3709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Прямоугольник 18"/>
          <p:cNvSpPr/>
          <p:nvPr/>
        </p:nvSpPr>
        <p:spPr>
          <a:xfrm>
            <a:off x="8817179" y="1088166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29.09.2024 р.</a:t>
            </a:r>
            <a:r>
              <a:rPr lang="uk-UA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засідання секції викладачів інформатики та інформаційних технологій ЗП(ПТ)О за темою: «Нові вимоги – нові умови - нові орієнтири у викладанні інформатики та інформаційних технологій».</a:t>
            </a:r>
            <a:endParaRPr lang="en-US" sz="36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7738" y="4762500"/>
            <a:ext cx="9320071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86457" y="6153846"/>
            <a:ext cx="2270917" cy="2270917"/>
          </a:xfrm>
          <a:custGeom>
            <a:avLst/>
            <a:gdLst/>
            <a:ahLst/>
            <a:cxnLst/>
            <a:rect l="l" t="t" r="r" b="b"/>
            <a:pathLst>
              <a:path w="2270917" h="2270917">
                <a:moveTo>
                  <a:pt x="0" y="0"/>
                </a:moveTo>
                <a:lnTo>
                  <a:pt x="2270917" y="0"/>
                </a:lnTo>
                <a:lnTo>
                  <a:pt x="2270917" y="2270916"/>
                </a:lnTo>
                <a:lnTo>
                  <a:pt x="0" y="2270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01733" y="3396427"/>
            <a:ext cx="2270917" cy="2270917"/>
          </a:xfrm>
          <a:custGeom>
            <a:avLst/>
            <a:gdLst/>
            <a:ahLst/>
            <a:cxnLst/>
            <a:rect l="l" t="t" r="r" b="b"/>
            <a:pathLst>
              <a:path w="2270917" h="2270917">
                <a:moveTo>
                  <a:pt x="0" y="0"/>
                </a:moveTo>
                <a:lnTo>
                  <a:pt x="2270916" y="0"/>
                </a:lnTo>
                <a:lnTo>
                  <a:pt x="2270916" y="2270917"/>
                </a:lnTo>
                <a:lnTo>
                  <a:pt x="0" y="2270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57720" y="6325108"/>
            <a:ext cx="1928392" cy="1928392"/>
          </a:xfrm>
          <a:custGeom>
            <a:avLst/>
            <a:gdLst/>
            <a:ahLst/>
            <a:cxnLst/>
            <a:rect l="l" t="t" r="r" b="b"/>
            <a:pathLst>
              <a:path w="1928392" h="1928392">
                <a:moveTo>
                  <a:pt x="0" y="0"/>
                </a:moveTo>
                <a:lnTo>
                  <a:pt x="1928392" y="0"/>
                </a:lnTo>
                <a:lnTo>
                  <a:pt x="1928392" y="1928392"/>
                </a:lnTo>
                <a:lnTo>
                  <a:pt x="0" y="1928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72995" y="3567690"/>
            <a:ext cx="1928392" cy="1928392"/>
          </a:xfrm>
          <a:custGeom>
            <a:avLst/>
            <a:gdLst/>
            <a:ahLst/>
            <a:cxnLst/>
            <a:rect l="l" t="t" r="r" b="b"/>
            <a:pathLst>
              <a:path w="1928392" h="1928392">
                <a:moveTo>
                  <a:pt x="0" y="0"/>
                </a:moveTo>
                <a:lnTo>
                  <a:pt x="1928392" y="0"/>
                </a:lnTo>
                <a:lnTo>
                  <a:pt x="1928392" y="1928392"/>
                </a:lnTo>
                <a:lnTo>
                  <a:pt x="0" y="1928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7708" y="6425096"/>
            <a:ext cx="1728415" cy="1728415"/>
          </a:xfrm>
          <a:custGeom>
            <a:avLst/>
            <a:gdLst/>
            <a:ahLst/>
            <a:cxnLst/>
            <a:rect l="l" t="t" r="r" b="b"/>
            <a:pathLst>
              <a:path w="1728415" h="1728415">
                <a:moveTo>
                  <a:pt x="0" y="0"/>
                </a:moveTo>
                <a:lnTo>
                  <a:pt x="1728415" y="0"/>
                </a:lnTo>
                <a:lnTo>
                  <a:pt x="1728415" y="1728416"/>
                </a:lnTo>
                <a:lnTo>
                  <a:pt x="0" y="172841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2983" y="3667678"/>
            <a:ext cx="1728415" cy="1728415"/>
          </a:xfrm>
          <a:custGeom>
            <a:avLst/>
            <a:gdLst/>
            <a:ahLst/>
            <a:cxnLst/>
            <a:rect l="l" t="t" r="r" b="b"/>
            <a:pathLst>
              <a:path w="1728415" h="1728415">
                <a:moveTo>
                  <a:pt x="0" y="0"/>
                </a:moveTo>
                <a:lnTo>
                  <a:pt x="1728415" y="0"/>
                </a:lnTo>
                <a:lnTo>
                  <a:pt x="1728415" y="1728415"/>
                </a:lnTo>
                <a:lnTo>
                  <a:pt x="0" y="172841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86457" y="3396427"/>
            <a:ext cx="2270917" cy="2270917"/>
          </a:xfrm>
          <a:custGeom>
            <a:avLst/>
            <a:gdLst/>
            <a:ahLst/>
            <a:cxnLst/>
            <a:rect l="l" t="t" r="r" b="b"/>
            <a:pathLst>
              <a:path w="2270917" h="2270917">
                <a:moveTo>
                  <a:pt x="0" y="0"/>
                </a:moveTo>
                <a:lnTo>
                  <a:pt x="2270917" y="0"/>
                </a:lnTo>
                <a:lnTo>
                  <a:pt x="2270917" y="2270917"/>
                </a:lnTo>
                <a:lnTo>
                  <a:pt x="0" y="2270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52674" y="6146588"/>
            <a:ext cx="2278174" cy="2278174"/>
          </a:xfrm>
          <a:custGeom>
            <a:avLst/>
            <a:gdLst/>
            <a:ahLst/>
            <a:cxnLst/>
            <a:rect l="l" t="t" r="r" b="b"/>
            <a:pathLst>
              <a:path w="2278174" h="2278174">
                <a:moveTo>
                  <a:pt x="0" y="0"/>
                </a:moveTo>
                <a:lnTo>
                  <a:pt x="2278174" y="0"/>
                </a:lnTo>
                <a:lnTo>
                  <a:pt x="2278174" y="2278174"/>
                </a:lnTo>
                <a:lnTo>
                  <a:pt x="0" y="227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7720" y="3567690"/>
            <a:ext cx="1928392" cy="1928392"/>
          </a:xfrm>
          <a:custGeom>
            <a:avLst/>
            <a:gdLst/>
            <a:ahLst/>
            <a:cxnLst/>
            <a:rect l="l" t="t" r="r" b="b"/>
            <a:pathLst>
              <a:path w="1928392" h="1928392">
                <a:moveTo>
                  <a:pt x="0" y="0"/>
                </a:moveTo>
                <a:lnTo>
                  <a:pt x="1928392" y="0"/>
                </a:lnTo>
                <a:lnTo>
                  <a:pt x="1928392" y="1928392"/>
                </a:lnTo>
                <a:lnTo>
                  <a:pt x="0" y="1928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24484" y="6318398"/>
            <a:ext cx="1934555" cy="1934555"/>
          </a:xfrm>
          <a:custGeom>
            <a:avLst/>
            <a:gdLst/>
            <a:ahLst/>
            <a:cxnLst/>
            <a:rect l="l" t="t" r="r" b="b"/>
            <a:pathLst>
              <a:path w="1934555" h="1934555">
                <a:moveTo>
                  <a:pt x="0" y="0"/>
                </a:moveTo>
                <a:lnTo>
                  <a:pt x="1934555" y="0"/>
                </a:lnTo>
                <a:lnTo>
                  <a:pt x="1934555" y="1934555"/>
                </a:lnTo>
                <a:lnTo>
                  <a:pt x="0" y="193455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57708" y="3667678"/>
            <a:ext cx="1728415" cy="1728415"/>
          </a:xfrm>
          <a:custGeom>
            <a:avLst/>
            <a:gdLst/>
            <a:ahLst/>
            <a:cxnLst/>
            <a:rect l="l" t="t" r="r" b="b"/>
            <a:pathLst>
              <a:path w="1728415" h="1728415">
                <a:moveTo>
                  <a:pt x="0" y="0"/>
                </a:moveTo>
                <a:lnTo>
                  <a:pt x="1728415" y="0"/>
                </a:lnTo>
                <a:lnTo>
                  <a:pt x="1728415" y="1728415"/>
                </a:lnTo>
                <a:lnTo>
                  <a:pt x="0" y="1728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24792" y="6418706"/>
            <a:ext cx="1733939" cy="1733939"/>
          </a:xfrm>
          <a:custGeom>
            <a:avLst/>
            <a:gdLst/>
            <a:ahLst/>
            <a:cxnLst/>
            <a:rect l="l" t="t" r="r" b="b"/>
            <a:pathLst>
              <a:path w="1733939" h="1733939">
                <a:moveTo>
                  <a:pt x="0" y="0"/>
                </a:moveTo>
                <a:lnTo>
                  <a:pt x="1733939" y="0"/>
                </a:lnTo>
                <a:lnTo>
                  <a:pt x="1733939" y="1733939"/>
                </a:lnTo>
                <a:lnTo>
                  <a:pt x="0" y="173393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50869" y="3940497"/>
            <a:ext cx="1105986" cy="984328"/>
          </a:xfrm>
          <a:custGeom>
            <a:avLst/>
            <a:gdLst/>
            <a:ahLst/>
            <a:cxnLst/>
            <a:rect l="l" t="t" r="r" b="b"/>
            <a:pathLst>
              <a:path w="1105986" h="984328">
                <a:moveTo>
                  <a:pt x="0" y="0"/>
                </a:moveTo>
                <a:lnTo>
                  <a:pt x="1105987" y="0"/>
                </a:lnTo>
                <a:lnTo>
                  <a:pt x="1105987" y="984328"/>
                </a:lnTo>
                <a:lnTo>
                  <a:pt x="0" y="984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150097" y="4129468"/>
            <a:ext cx="1143638" cy="804835"/>
          </a:xfrm>
          <a:custGeom>
            <a:avLst/>
            <a:gdLst/>
            <a:ahLst/>
            <a:cxnLst/>
            <a:rect l="l" t="t" r="r" b="b"/>
            <a:pathLst>
              <a:path w="1143638" h="804835">
                <a:moveTo>
                  <a:pt x="0" y="0"/>
                </a:moveTo>
                <a:lnTo>
                  <a:pt x="1143638" y="0"/>
                </a:lnTo>
                <a:lnTo>
                  <a:pt x="1143638" y="804836"/>
                </a:lnTo>
                <a:lnTo>
                  <a:pt x="0" y="8048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999506" y="6721927"/>
            <a:ext cx="1088947" cy="1098559"/>
          </a:xfrm>
          <a:custGeom>
            <a:avLst/>
            <a:gdLst/>
            <a:ahLst/>
            <a:cxnLst/>
            <a:rect l="l" t="t" r="r" b="b"/>
            <a:pathLst>
              <a:path w="1088947" h="1098559">
                <a:moveTo>
                  <a:pt x="0" y="0"/>
                </a:moveTo>
                <a:lnTo>
                  <a:pt x="1088947" y="0"/>
                </a:lnTo>
                <a:lnTo>
                  <a:pt x="1088947" y="1098560"/>
                </a:lnTo>
                <a:lnTo>
                  <a:pt x="0" y="1098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51388" y="6798908"/>
            <a:ext cx="941056" cy="944598"/>
          </a:xfrm>
          <a:custGeom>
            <a:avLst/>
            <a:gdLst/>
            <a:ahLst/>
            <a:cxnLst/>
            <a:rect l="l" t="t" r="r" b="b"/>
            <a:pathLst>
              <a:path w="941056" h="944598">
                <a:moveTo>
                  <a:pt x="0" y="0"/>
                </a:moveTo>
                <a:lnTo>
                  <a:pt x="941056" y="0"/>
                </a:lnTo>
                <a:lnTo>
                  <a:pt x="941056" y="944598"/>
                </a:lnTo>
                <a:lnTo>
                  <a:pt x="0" y="944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515181" y="-17081"/>
            <a:ext cx="14018605" cy="396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3999" spc="-119" dirty="0" smtClean="0">
                <a:solidFill>
                  <a:srgbClr val="000000"/>
                </a:solidFill>
                <a:latin typeface="Poppins Bold"/>
              </a:rPr>
              <a:t>Тиждень </a:t>
            </a:r>
            <a:r>
              <a:rPr lang="uk-UA" sz="3999" spc="-119" dirty="0" err="1" smtClean="0">
                <a:solidFill>
                  <a:srgbClr val="000000"/>
                </a:solidFill>
                <a:latin typeface="Poppins Bold"/>
              </a:rPr>
              <a:t>комп</a:t>
            </a:r>
            <a:r>
              <a:rPr lang="en-US" sz="3999" spc="-119" dirty="0" smtClean="0">
                <a:solidFill>
                  <a:srgbClr val="000000"/>
                </a:solidFill>
                <a:latin typeface="Poppins Bold"/>
              </a:rPr>
              <a:t>’</a:t>
            </a:r>
            <a:r>
              <a:rPr lang="uk-UA" sz="3999" spc="-119" dirty="0" err="1" smtClean="0">
                <a:solidFill>
                  <a:srgbClr val="000000"/>
                </a:solidFill>
                <a:latin typeface="Poppins Bold"/>
              </a:rPr>
              <a:t>ютерного</a:t>
            </a:r>
            <a:r>
              <a:rPr lang="uk-UA" sz="3999" spc="-119" dirty="0" smtClean="0">
                <a:solidFill>
                  <a:srgbClr val="000000"/>
                </a:solidFill>
                <a:latin typeface="Poppins Bold"/>
              </a:rPr>
              <a:t> підрозділу</a:t>
            </a:r>
          </a:p>
          <a:p>
            <a:pPr algn="ctr"/>
            <a:r>
              <a:rPr lang="uk-UA" sz="3999" spc="-119" noProof="1" smtClean="0">
                <a:solidFill>
                  <a:srgbClr val="000000"/>
                </a:solidFill>
                <a:latin typeface="Poppins Bold"/>
              </a:rPr>
              <a:t> </a:t>
            </a:r>
            <a:r>
              <a:rPr lang="uk-UA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 відбувався з 10 по 14 лютого 2025 року та включав:</a:t>
            </a:r>
          </a:p>
          <a:p>
            <a:pPr lvl="0" algn="ctr"/>
            <a:r>
              <a:rPr lang="uk-UA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 уроки викладачів та майстрів виробничого навчання Галаницької Ольги, Костіної Тетяни, Лещенко Світлани, Татаринцева Дмитра.</a:t>
            </a:r>
          </a:p>
          <a:p>
            <a:pPr lvl="0" algn="ctr"/>
            <a:r>
              <a:rPr lang="uk-UA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 (захист </a:t>
            </a:r>
            <a:r>
              <a:rPr lang="uk-UA" sz="24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особистих</a:t>
            </a:r>
            <a:r>
              <a:rPr lang="uk-UA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даних онлайн).</a:t>
            </a:r>
          </a:p>
          <a:p>
            <a:pPr lvl="0" algn="ctr"/>
            <a:r>
              <a:rPr lang="uk-UA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Круглі столи (обговорення кібербулінгу).</a:t>
            </a:r>
          </a:p>
          <a:p>
            <a:pPr lvl="0" algn="ctr"/>
            <a:r>
              <a:rPr lang="uk-UA" sz="2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 зустріч з групами компютерного підрозділу: «Мій безпечний інтернет».</a:t>
            </a:r>
          </a:p>
          <a:p>
            <a:pPr algn="ctr">
              <a:lnSpc>
                <a:spcPts val="4519"/>
              </a:lnSpc>
            </a:pPr>
            <a:r>
              <a:rPr lang="uk-UA" sz="3600" spc="-119" noProof="1" smtClean="0">
                <a:solidFill>
                  <a:srgbClr val="000000"/>
                </a:solidFill>
                <a:latin typeface="Poppins Bold"/>
              </a:rPr>
              <a:t>  </a:t>
            </a:r>
            <a:endParaRPr lang="uk-UA" sz="3600" spc="-119" noProof="1">
              <a:solidFill>
                <a:srgbClr val="000000"/>
              </a:solidFill>
              <a:latin typeface="Poppins Bold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2"/>
          <a:srcRect l="1" t="13913" r="2133" b="16522"/>
          <a:stretch/>
        </p:blipFill>
        <p:spPr>
          <a:xfrm>
            <a:off x="380466" y="3584017"/>
            <a:ext cx="6287789" cy="595613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3"/>
          <a:srcRect l="-1559" t="26287" r="1559" b="-26287"/>
          <a:stretch/>
        </p:blipFill>
        <p:spPr>
          <a:xfrm>
            <a:off x="11459038" y="3586587"/>
            <a:ext cx="6219361" cy="8288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46151" y="664709"/>
            <a:ext cx="11715791" cy="90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5882" spc="-176">
                <a:solidFill>
                  <a:srgbClr val="000000"/>
                </a:solidFill>
                <a:latin typeface="Poppins Bold"/>
              </a:rPr>
              <a:t>Проведення відкритих уроків</a:t>
            </a:r>
          </a:p>
        </p:txBody>
      </p:sp>
      <p:sp>
        <p:nvSpPr>
          <p:cNvPr id="3" name="Freeform 3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62000" y="1908243"/>
            <a:ext cx="16916400" cy="1638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uk-UA" sz="2999" noProof="1" smtClean="0">
                <a:solidFill>
                  <a:srgbClr val="0E8388"/>
                </a:solidFill>
                <a:latin typeface="Poppins"/>
              </a:rPr>
              <a:t>Мета цих заходів полягає в підвищенні якості навчального процесу серед здобувачів освіти училища, сприянні популяризації інформаційних технологій, а також удосконаленні форм і методів навчання для розвитку Інтернет-грамотності.</a:t>
            </a:r>
            <a:endParaRPr lang="uk-UA" sz="2999" noProof="1">
              <a:solidFill>
                <a:srgbClr val="0E8388"/>
              </a:solidFill>
              <a:latin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35551" y="3513222"/>
            <a:ext cx="1737538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5"/>
              </a:lnSpc>
              <a:spcBef>
                <a:spcPct val="0"/>
              </a:spcBef>
            </a:pPr>
            <a:r>
              <a:rPr lang="uk-UA" sz="2800" noProof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урок в рамках тижня підрозділу </a:t>
            </a:r>
            <a:r>
              <a:rPr lang="uk-UA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«Монтаж мережі, обтиснення мережевого кабелю»</a:t>
            </a:r>
            <a:endParaRPr lang="uk-UA" sz="4000" noProof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662378" y="4336735"/>
            <a:ext cx="3248559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  <a:spcBef>
                <a:spcPct val="0"/>
              </a:spcBef>
            </a:pPr>
            <a:r>
              <a:rPr lang="uk-UA" sz="3620" dirty="0" smtClean="0">
                <a:solidFill>
                  <a:srgbClr val="000000"/>
                </a:solidFill>
                <a:latin typeface="Poppins"/>
              </a:rPr>
              <a:t> </a:t>
            </a:r>
            <a:r>
              <a:rPr lang="uk-UA" sz="3620" dirty="0" smtClean="0">
                <a:solidFill>
                  <a:srgbClr val="0E8388"/>
                </a:solidFill>
                <a:latin typeface="Poppins"/>
              </a:rPr>
              <a:t>Майстер виробничого навчання Дмитро </a:t>
            </a:r>
            <a:r>
              <a:rPr lang="uk-UA" sz="3620" dirty="0" err="1" smtClean="0">
                <a:solidFill>
                  <a:srgbClr val="0E8388"/>
                </a:solidFill>
                <a:latin typeface="Poppins"/>
              </a:rPr>
              <a:t>Татаринцев</a:t>
            </a:r>
            <a:r>
              <a:rPr lang="uk-UA" sz="3620" dirty="0" smtClean="0">
                <a:solidFill>
                  <a:srgbClr val="0E8388"/>
                </a:solidFill>
                <a:latin typeface="Poppins"/>
              </a:rPr>
              <a:t>  успішно  завершив атестацію </a:t>
            </a:r>
            <a:endParaRPr lang="uk-UA" sz="3620" dirty="0">
              <a:solidFill>
                <a:srgbClr val="0E8388"/>
              </a:solidFill>
              <a:latin typeface="Poppins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762000" y="4162921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4278"/>
            <a:ext cx="4038600" cy="53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389" y="4253589"/>
            <a:ext cx="4049559" cy="53966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589" y="4200526"/>
            <a:ext cx="4089378" cy="54496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4219</TotalTime>
  <Words>1068</Words>
  <Application>Microsoft Office PowerPoint</Application>
  <PresentationFormat>Произвольный</PresentationFormat>
  <Paragraphs>116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Poppins Semi-Bold</vt:lpstr>
      <vt:lpstr>Poppins Bold</vt:lpstr>
      <vt:lpstr>Poppins</vt:lpstr>
      <vt:lpstr>Times New Roman</vt:lpstr>
      <vt:lpstr>Office Theme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Warner &amp; Spencer</dc:title>
  <dc:creator>Администратор</dc:creator>
  <cp:lastModifiedBy>beb</cp:lastModifiedBy>
  <cp:revision>19</cp:revision>
  <dcterms:created xsi:type="dcterms:W3CDTF">2006-08-16T00:00:00Z</dcterms:created>
  <dcterms:modified xsi:type="dcterms:W3CDTF">2025-08-07T11:27:06Z</dcterms:modified>
  <dc:identifier>DAGIdjwGlYU</dc:identifier>
</cp:coreProperties>
</file>